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5" r:id="rId3"/>
    <p:sldId id="257" r:id="rId4"/>
    <p:sldId id="258" r:id="rId5"/>
    <p:sldId id="259" r:id="rId6"/>
    <p:sldId id="298" r:id="rId7"/>
    <p:sldId id="260" r:id="rId8"/>
    <p:sldId id="261" r:id="rId9"/>
    <p:sldId id="300" r:id="rId10"/>
    <p:sldId id="290" r:id="rId11"/>
    <p:sldId id="29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8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71" r:id="rId35"/>
    <p:sldId id="272" r:id="rId36"/>
    <p:sldId id="286" r:id="rId37"/>
    <p:sldId id="287" r:id="rId38"/>
    <p:sldId id="288" r:id="rId39"/>
    <p:sldId id="289" r:id="rId40"/>
    <p:sldId id="294" r:id="rId41"/>
    <p:sldId id="293" r:id="rId42"/>
    <p:sldId id="305" r:id="rId43"/>
    <p:sldId id="301" r:id="rId44"/>
    <p:sldId id="302" r:id="rId45"/>
    <p:sldId id="303" r:id="rId46"/>
    <p:sldId id="306" r:id="rId47"/>
    <p:sldId id="307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>
      <p:cViewPr>
        <p:scale>
          <a:sx n="50" d="100"/>
          <a:sy n="50" d="100"/>
        </p:scale>
        <p:origin x="-192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8FA8-4675-4150-A066-6DAF4EF7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0717-D7A6-4865-95AF-848E837EC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1B7C-12FA-486A-8A87-7B043D22B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C628-44BE-4A86-B93E-C45AC3447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2F2D-3D60-453A-852F-F87A87838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3F12-3563-4FB8-9A9A-CF8F8541F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795E-EFB4-4F2C-B1F1-22A5E564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3082-CBA0-48EB-96FA-C9C64F17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F09B-3A23-40F2-9B0C-51A490D9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A5D3-CF56-4830-975A-F6F45B15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158F-CCD4-40CB-8552-D6EFE3D8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0BE1D6-8D55-4549-A9A8-8E59529CC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gimn_rf_t1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ralpress.ru/show_image_photoset.php?id=2323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www1.uralpress.ru/show_image_photoset.php?id=23231" TargetMode="Externa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www1.uralpress.ru/show_image_photoset.php?id=2323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44022" cy="865188"/>
          </a:xfrm>
        </p:spPr>
        <p:txBody>
          <a:bodyPr/>
          <a:lstStyle/>
          <a:p>
            <a:pPr eaLnBrk="1" hangingPunct="1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Россия  - наша Родина. 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4937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  <p:pic>
        <p:nvPicPr>
          <p:cNvPr id="5" name="gimn_rf_t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143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785813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7030A0"/>
                </a:solidFill>
                <a:latin typeface="Monotype Corsiva" pitchFamily="66" charset="0"/>
              </a:rPr>
              <a:t>СТОЛИЦА -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63"/>
            <a:ext cx="6400800" cy="3424237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rgbClr val="7030A0"/>
                </a:solidFill>
              </a:rPr>
              <a:t>ГЛАВНЫЙ ГОРОД  ГОСУДАРСТВА</a:t>
            </a:r>
          </a:p>
          <a:p>
            <a:pPr eaLnBrk="1" hangingPunct="1"/>
            <a:r>
              <a:rPr lang="ru-RU" sz="9600" smtClean="0">
                <a:solidFill>
                  <a:srgbClr val="0070C0"/>
                </a:solidFill>
                <a:latin typeface="Monotype Corsiva" pitchFamily="66" charset="0"/>
              </a:rPr>
              <a:t>Москва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7313" y="179388"/>
            <a:ext cx="417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Санкт - Петербург</a:t>
            </a:r>
          </a:p>
        </p:txBody>
      </p:sp>
      <p:pic>
        <p:nvPicPr>
          <p:cNvPr id="15363" name="Picture 5" descr="герб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1809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5365" name="Picture 7" descr="spb_0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62642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1793_conte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429000"/>
            <a:ext cx="176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598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Золотое кольцо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Словно птицы- лебеди</a:t>
            </a:r>
          </a:p>
          <a:p>
            <a:r>
              <a:rPr lang="ru-RU">
                <a:solidFill>
                  <a:schemeClr val="accent2"/>
                </a:solidFill>
              </a:rPr>
              <a:t>Звон колоколов.                Суздаль и Ростов.</a:t>
            </a:r>
            <a:r>
              <a:rPr lang="ru-RU"/>
              <a:t>    </a:t>
            </a:r>
          </a:p>
        </p:txBody>
      </p:sp>
      <p:pic>
        <p:nvPicPr>
          <p:cNvPr id="16388" name="Picture 6" descr="Суздальский кремль"/>
          <p:cNvPicPr>
            <a:picLocks noChangeAspect="1" noChangeArrowheads="1"/>
          </p:cNvPicPr>
          <p:nvPr/>
        </p:nvPicPr>
        <p:blipFill>
          <a:blip r:embed="rId2" cstate="print"/>
          <a:srcRect t="2025"/>
          <a:stretch>
            <a:fillRect/>
          </a:stretch>
        </p:blipFill>
        <p:spPr bwMode="auto">
          <a:xfrm>
            <a:off x="5003800" y="188913"/>
            <a:ext cx="39671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188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Суздаль</a:t>
            </a:r>
          </a:p>
        </p:txBody>
      </p:sp>
      <p:pic>
        <p:nvPicPr>
          <p:cNvPr id="16390" name="Picture 8" descr="герб Сузд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1647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547813" y="4941888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Суздальский кремль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Ростов Кафедральный собор рождества Пресвятой Богород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2150"/>
            <a:ext cx="63373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1784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6165850"/>
            <a:ext cx="896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Кафедральный собор рождества Пресвятой Богородицы</a:t>
            </a:r>
          </a:p>
        </p:txBody>
      </p:sp>
      <p:pic>
        <p:nvPicPr>
          <p:cNvPr id="17413" name="Picture 8" descr="Герб Ростова Вели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15827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16013" y="587692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широкой Волге               Башенки резные,</a:t>
            </a:r>
          </a:p>
          <a:p>
            <a:r>
              <a:rPr lang="ru-RU">
                <a:solidFill>
                  <a:schemeClr val="accent2"/>
                </a:solidFill>
              </a:rPr>
              <a:t>Тверь и Кострома,               Чудо- терема. </a:t>
            </a:r>
          </a:p>
        </p:txBody>
      </p:sp>
      <p:pic>
        <p:nvPicPr>
          <p:cNvPr id="18435" name="Picture 5" descr="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92375"/>
            <a:ext cx="43926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1392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787900" y="188913"/>
            <a:ext cx="228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Кострома</a:t>
            </a:r>
          </a:p>
        </p:txBody>
      </p:sp>
      <p:pic>
        <p:nvPicPr>
          <p:cNvPr id="18438" name="Picture 8" descr="Кострома Церковь Воскресения на Деб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92375"/>
            <a:ext cx="40592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Герб Тве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7303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герб Костром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60350"/>
            <a:ext cx="1663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19113" y="544512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 Новгород на Волхове,</a:t>
            </a:r>
          </a:p>
          <a:p>
            <a:r>
              <a:rPr lang="ru-RU">
                <a:solidFill>
                  <a:schemeClr val="accent2"/>
                </a:solidFill>
              </a:rPr>
              <a:t>Крепость на реке.               Муром на Оке.</a:t>
            </a:r>
          </a:p>
        </p:txBody>
      </p:sp>
      <p:pic>
        <p:nvPicPr>
          <p:cNvPr id="19459" name="Picture 5" descr="Великий Нов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204913"/>
            <a:ext cx="6337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31775" y="250825"/>
            <a:ext cx="2182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Новгород</a:t>
            </a:r>
          </a:p>
        </p:txBody>
      </p:sp>
      <p:pic>
        <p:nvPicPr>
          <p:cNvPr id="19461" name="Picture 7" descr="герб Великого Нов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1949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амятник Илье Муромц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6734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47675" y="107950"/>
            <a:ext cx="154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Муром</a:t>
            </a:r>
          </a:p>
        </p:txBody>
      </p:sp>
      <p:pic>
        <p:nvPicPr>
          <p:cNvPr id="20484" name="Picture 6" descr="герб Мур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1725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Памятник Илье Муромцу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3990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Здесь дружины храбрые</a:t>
            </a:r>
          </a:p>
          <a:p>
            <a:r>
              <a:rPr lang="ru-RU">
                <a:solidFill>
                  <a:schemeClr val="accent2"/>
                </a:solidFill>
              </a:rPr>
              <a:t>В бой вели князья,</a:t>
            </a:r>
          </a:p>
          <a:p>
            <a:r>
              <a:rPr lang="ru-RU">
                <a:solidFill>
                  <a:schemeClr val="accent2"/>
                </a:solidFill>
              </a:rPr>
              <a:t>Конного и пешего</a:t>
            </a:r>
          </a:p>
          <a:p>
            <a:r>
              <a:rPr lang="ru-RU">
                <a:solidFill>
                  <a:schemeClr val="accent2"/>
                </a:solidFill>
              </a:rPr>
              <a:t>Недруга разя.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859338" y="3500438"/>
            <a:ext cx="38877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</a:t>
            </a:r>
          </a:p>
          <a:p>
            <a:r>
              <a:rPr lang="ru-RU">
                <a:solidFill>
                  <a:schemeClr val="accent2"/>
                </a:solidFill>
              </a:rPr>
              <a:t>Мастерами славные.</a:t>
            </a:r>
          </a:p>
          <a:p>
            <a:r>
              <a:rPr lang="ru-RU">
                <a:solidFill>
                  <a:schemeClr val="accent2"/>
                </a:solidFill>
              </a:rPr>
              <a:t>Улицы кузнечные,</a:t>
            </a:r>
          </a:p>
          <a:p>
            <a:r>
              <a:rPr lang="ru-RU">
                <a:solidFill>
                  <a:schemeClr val="accent2"/>
                </a:solidFill>
              </a:rPr>
              <a:t>Улицы гончарные.</a:t>
            </a:r>
          </a:p>
          <a:p>
            <a:r>
              <a:rPr lang="ru-RU">
                <a:solidFill>
                  <a:schemeClr val="accent2"/>
                </a:solidFill>
              </a:rPr>
              <a:t>Площади торговые,</a:t>
            </a:r>
          </a:p>
          <a:p>
            <a:r>
              <a:rPr lang="ru-RU">
                <a:solidFill>
                  <a:schemeClr val="accent2"/>
                </a:solidFill>
              </a:rPr>
              <a:t>Праздничные ярмарки –</a:t>
            </a:r>
          </a:p>
          <a:p>
            <a:r>
              <a:rPr lang="ru-RU">
                <a:solidFill>
                  <a:schemeClr val="accent2"/>
                </a:solidFill>
              </a:rPr>
              <a:t>Из Ельца - матрёшки,</a:t>
            </a:r>
          </a:p>
          <a:p>
            <a:r>
              <a:rPr lang="ru-RU">
                <a:solidFill>
                  <a:schemeClr val="accent2"/>
                </a:solidFill>
              </a:rPr>
              <a:t>А из Тулы пряники.</a:t>
            </a:r>
          </a:p>
        </p:txBody>
      </p:sp>
      <p:pic>
        <p:nvPicPr>
          <p:cNvPr id="21507" name="Picture 10" descr="Старая у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4805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фото | riki | Старая улица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4813"/>
            <a:ext cx="2079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Старая улица &lt; ... &lt; Бульбаш.by &lt; друг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08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Сегодня  повторим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что такое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813" y="1785938"/>
            <a:ext cx="7715250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Россия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Родина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Государственные символы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Столица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Патриот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Отечество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Президент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Т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69881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84888" y="333375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Успенский собор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1135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Тула</a:t>
            </a:r>
          </a:p>
        </p:txBody>
      </p:sp>
      <p:pic>
        <p:nvPicPr>
          <p:cNvPr id="22533" name="Picture 7" descr="герб Ту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1657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364163" y="5084763"/>
            <a:ext cx="3341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старинные-</a:t>
            </a:r>
          </a:p>
          <a:p>
            <a:r>
              <a:rPr lang="ru-RU">
                <a:solidFill>
                  <a:schemeClr val="accent2"/>
                </a:solidFill>
              </a:rPr>
              <a:t>К солнышку лицом –</a:t>
            </a:r>
          </a:p>
          <a:p>
            <a:r>
              <a:rPr lang="ru-RU">
                <a:solidFill>
                  <a:schemeClr val="accent2"/>
                </a:solidFill>
              </a:rPr>
              <a:t>Для России стали</a:t>
            </a:r>
          </a:p>
          <a:p>
            <a:r>
              <a:rPr lang="ru-RU">
                <a:solidFill>
                  <a:schemeClr val="accent2"/>
                </a:solidFill>
              </a:rPr>
              <a:t>Золотым кольцом.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10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2355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76238" y="34925"/>
            <a:ext cx="1706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Валаам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435600" y="765175"/>
            <a:ext cx="32083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В небе чаек гам</a:t>
            </a:r>
          </a:p>
          <a:p>
            <a:r>
              <a:rPr lang="ru-RU">
                <a:solidFill>
                  <a:srgbClr val="6600FF"/>
                </a:solidFill>
              </a:rPr>
              <a:t>Мы плывём на</a:t>
            </a:r>
          </a:p>
          <a:p>
            <a:r>
              <a:rPr lang="ru-RU">
                <a:solidFill>
                  <a:srgbClr val="6600FF"/>
                </a:solidFill>
              </a:rPr>
              <a:t>                    остров,</a:t>
            </a:r>
          </a:p>
          <a:p>
            <a:r>
              <a:rPr lang="ru-RU">
                <a:solidFill>
                  <a:srgbClr val="6600FF"/>
                </a:solidFill>
              </a:rPr>
              <a:t>Остров Валаам.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Голубая ширь.</a:t>
            </a:r>
          </a:p>
          <a:p>
            <a:r>
              <a:rPr lang="ru-RU">
                <a:solidFill>
                  <a:srgbClr val="6600FF"/>
                </a:solidFill>
              </a:rPr>
              <a:t>На скалистом озере</a:t>
            </a:r>
          </a:p>
          <a:p>
            <a:r>
              <a:rPr lang="ru-RU">
                <a:solidFill>
                  <a:srgbClr val="6600FF"/>
                </a:solidFill>
              </a:rPr>
              <a:t>Чудо - монастырь.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Красота земли, -</a:t>
            </a:r>
          </a:p>
          <a:p>
            <a:r>
              <a:rPr lang="ru-RU">
                <a:solidFill>
                  <a:srgbClr val="6600FF"/>
                </a:solidFill>
              </a:rPr>
              <a:t>Голубика – ягода</a:t>
            </a:r>
          </a:p>
          <a:p>
            <a:r>
              <a:rPr lang="ru-RU">
                <a:solidFill>
                  <a:srgbClr val="6600FF"/>
                </a:solidFill>
              </a:rPr>
              <a:t>В капельках зари.</a:t>
            </a:r>
          </a:p>
        </p:txBody>
      </p:sp>
      <p:pic>
        <p:nvPicPr>
          <p:cNvPr id="24580" name="Picture 6" descr="вала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2481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Валаа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42481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36718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Музыку и пляски.</a:t>
            </a:r>
          </a:p>
          <a:p>
            <a:r>
              <a:rPr lang="ru-RU">
                <a:solidFill>
                  <a:schemeClr val="accent2"/>
                </a:solidFill>
              </a:rPr>
              <a:t>На конях джигиты</a:t>
            </a:r>
          </a:p>
          <a:p>
            <a:r>
              <a:rPr lang="ru-RU">
                <a:solidFill>
                  <a:schemeClr val="accent2"/>
                </a:solidFill>
              </a:rPr>
              <a:t>Скачут без опаски.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Делать украшенья.</a:t>
            </a:r>
          </a:p>
          <a:p>
            <a:r>
              <a:rPr lang="ru-RU">
                <a:solidFill>
                  <a:schemeClr val="accent2"/>
                </a:solidFill>
              </a:rPr>
              <a:t>Славятся чеканкой</a:t>
            </a:r>
          </a:p>
          <a:p>
            <a:r>
              <a:rPr lang="ru-RU">
                <a:solidFill>
                  <a:schemeClr val="accent2"/>
                </a:solidFill>
              </a:rPr>
              <a:t>Местные селения.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Пить кефир-айран.</a:t>
            </a:r>
          </a:p>
          <a:p>
            <a:r>
              <a:rPr lang="ru-RU">
                <a:solidFill>
                  <a:schemeClr val="accent2"/>
                </a:solidFill>
              </a:rPr>
              <a:t>Надевает бурку</a:t>
            </a:r>
          </a:p>
          <a:p>
            <a:r>
              <a:rPr lang="ru-RU">
                <a:solidFill>
                  <a:schemeClr val="accent2"/>
                </a:solidFill>
              </a:rPr>
              <a:t>В дальний путь чабан.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295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Сладкий виноград.</a:t>
            </a:r>
          </a:p>
          <a:p>
            <a:r>
              <a:rPr lang="ru-RU">
                <a:solidFill>
                  <a:schemeClr val="accent2"/>
                </a:solidFill>
              </a:rPr>
              <a:t>Здесь хозяин гостю,</a:t>
            </a:r>
          </a:p>
          <a:p>
            <a:r>
              <a:rPr lang="ru-RU">
                <a:solidFill>
                  <a:schemeClr val="accent2"/>
                </a:solidFill>
              </a:rPr>
              <a:t>Как родному, рад.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76238" y="10795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Кавказе</a:t>
            </a:r>
          </a:p>
        </p:txBody>
      </p:sp>
      <p:pic>
        <p:nvPicPr>
          <p:cNvPr id="25605" name="Picture 7" descr="vat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6250"/>
            <a:ext cx="36052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76238" y="323850"/>
            <a:ext cx="216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Волге</a:t>
            </a:r>
          </a:p>
        </p:txBody>
      </p:sp>
      <p:pic>
        <p:nvPicPr>
          <p:cNvPr id="26627" name="Picture 5" descr="Волг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9388" y="2060575"/>
            <a:ext cx="4529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Вы на Волге были?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Были.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Что вы делали?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Удили.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Кто попался на крючок?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Нам попался судачок.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Как не верить вам, ребята?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Волга рыбою богата.</a:t>
            </a:r>
          </a:p>
          <a:p>
            <a:pPr>
              <a:buFontTx/>
              <a:buChar char="-"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6629" name="Picture 7" descr="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9000"/>
            <a:ext cx="4064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429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 степной станице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403350" y="4940300"/>
            <a:ext cx="7148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 стороне степной                 Песни нам поют,</a:t>
            </a:r>
          </a:p>
          <a:p>
            <a:r>
              <a:rPr lang="ru-RU">
                <a:solidFill>
                  <a:schemeClr val="accent2"/>
                </a:solidFill>
              </a:rPr>
              <a:t>Землю сушит зной.                Молока дают. </a:t>
            </a:r>
          </a:p>
          <a:p>
            <a:r>
              <a:rPr lang="ru-RU">
                <a:solidFill>
                  <a:schemeClr val="accent2"/>
                </a:solidFill>
              </a:rPr>
              <a:t>Здесь растят коней,</a:t>
            </a:r>
          </a:p>
          <a:p>
            <a:r>
              <a:rPr lang="ru-RU">
                <a:solidFill>
                  <a:schemeClr val="accent2"/>
                </a:solidFill>
              </a:rPr>
              <a:t>Как растят детей: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7652" name="Picture 9" descr="b3bec1ea058f655f0a8cbcc7bad91f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13100"/>
            <a:ext cx="1800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765175"/>
            <a:ext cx="59753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3503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Уральские горы</a:t>
            </a:r>
          </a:p>
          <a:p>
            <a:r>
              <a:rPr lang="ru-RU">
                <a:solidFill>
                  <a:schemeClr val="accent2"/>
                </a:solidFill>
              </a:rPr>
              <a:t>По каменным плитам</a:t>
            </a:r>
          </a:p>
          <a:p>
            <a:r>
              <a:rPr lang="ru-RU">
                <a:solidFill>
                  <a:schemeClr val="accent2"/>
                </a:solidFill>
              </a:rPr>
              <a:t>Ведут за собой нас</a:t>
            </a:r>
          </a:p>
          <a:p>
            <a:r>
              <a:rPr lang="ru-RU">
                <a:solidFill>
                  <a:schemeClr val="accent2"/>
                </a:solidFill>
              </a:rPr>
              <a:t>В страну малахита.</a:t>
            </a:r>
          </a:p>
          <a:p>
            <a:r>
              <a:rPr lang="ru-RU">
                <a:solidFill>
                  <a:schemeClr val="accent2"/>
                </a:solidFill>
              </a:rPr>
              <a:t>В страну, где не счесть</a:t>
            </a:r>
          </a:p>
          <a:p>
            <a:r>
              <a:rPr lang="ru-RU">
                <a:solidFill>
                  <a:schemeClr val="accent2"/>
                </a:solidFill>
              </a:rPr>
              <a:t>Драгоценных камней,</a:t>
            </a:r>
          </a:p>
          <a:p>
            <a:r>
              <a:rPr lang="ru-RU">
                <a:solidFill>
                  <a:schemeClr val="accent2"/>
                </a:solidFill>
              </a:rPr>
              <a:t>В страну работящих</a:t>
            </a:r>
          </a:p>
          <a:p>
            <a:r>
              <a:rPr lang="ru-RU">
                <a:solidFill>
                  <a:schemeClr val="accent2"/>
                </a:solidFill>
              </a:rPr>
              <a:t>И добрых людей.</a:t>
            </a:r>
          </a:p>
        </p:txBody>
      </p:sp>
      <p:pic>
        <p:nvPicPr>
          <p:cNvPr id="28676" name="Picture 6" descr="урал горы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25923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фото | La pulya≈ | Малахитовая шкатул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908050"/>
            <a:ext cx="28892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233819">
            <a:hlinkClick r:id="rId5" tooltip="Во весь экран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060575"/>
            <a:ext cx="29940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404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Таёжная страница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003800" y="4941888"/>
            <a:ext cx="3887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Кедры, пихты, сосняки.</a:t>
            </a:r>
          </a:p>
          <a:p>
            <a:r>
              <a:rPr lang="ru-RU">
                <a:solidFill>
                  <a:schemeClr val="accent2"/>
                </a:solidFill>
              </a:rPr>
              <a:t>Лось рогатый у реки.</a:t>
            </a:r>
          </a:p>
          <a:p>
            <a:r>
              <a:rPr lang="ru-RU">
                <a:solidFill>
                  <a:schemeClr val="accent2"/>
                </a:solidFill>
              </a:rPr>
              <a:t>Куропатка бьёт крылом,</a:t>
            </a:r>
          </a:p>
          <a:p>
            <a:r>
              <a:rPr lang="ru-RU">
                <a:solidFill>
                  <a:schemeClr val="accent2"/>
                </a:solidFill>
              </a:rPr>
              <a:t>По реке плывёт паром.</a:t>
            </a:r>
          </a:p>
        </p:txBody>
      </p:sp>
      <p:pic>
        <p:nvPicPr>
          <p:cNvPr id="29700" name="Picture 6" descr="тай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45005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тайг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37830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298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30723" name="Picture 5" descr="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72469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Есть в тайге сибирской нашей</a:t>
            </a:r>
          </a:p>
          <a:p>
            <a:r>
              <a:rPr lang="ru-RU">
                <a:solidFill>
                  <a:schemeClr val="accent2"/>
                </a:solidFill>
              </a:rPr>
              <a:t>Больше моря чудо-чаша.</a:t>
            </a:r>
          </a:p>
          <a:p>
            <a:r>
              <a:rPr lang="ru-RU">
                <a:solidFill>
                  <a:schemeClr val="accent2"/>
                </a:solidFill>
              </a:rPr>
              <a:t>Это – озеро Байкал</a:t>
            </a:r>
          </a:p>
          <a:p>
            <a:r>
              <a:rPr lang="ru-RU">
                <a:solidFill>
                  <a:schemeClr val="accent2"/>
                </a:solidFill>
              </a:rPr>
              <a:t>В окруженье диких скал.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787900" y="5084763"/>
            <a:ext cx="4160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Тигры –жители Уссури-</a:t>
            </a:r>
          </a:p>
          <a:p>
            <a:r>
              <a:rPr lang="ru-RU">
                <a:solidFill>
                  <a:schemeClr val="accent2"/>
                </a:solidFill>
              </a:rPr>
              <a:t>В полосатой ходят шкуре.</a:t>
            </a:r>
          </a:p>
          <a:p>
            <a:r>
              <a:rPr lang="ru-RU">
                <a:solidFill>
                  <a:schemeClr val="accent2"/>
                </a:solidFill>
              </a:rPr>
              <a:t>Это очень редкий вид</a:t>
            </a:r>
          </a:p>
          <a:p>
            <a:r>
              <a:rPr lang="ru-RU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31748" name="Picture 7" descr="4556c281fdab571d840b1e19345fdeb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88913"/>
            <a:ext cx="1095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усс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5123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295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Камчатке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8589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Вдали вулкан дымится.              Здесь Родины граница,</a:t>
            </a:r>
          </a:p>
          <a:p>
            <a:r>
              <a:rPr lang="ru-RU">
                <a:solidFill>
                  <a:schemeClr val="accent2"/>
                </a:solidFill>
              </a:rPr>
              <a:t>Над сопками туман.                     Здесь Тихий океан.</a:t>
            </a:r>
          </a:p>
        </p:txBody>
      </p:sp>
      <p:pic>
        <p:nvPicPr>
          <p:cNvPr id="32772" name="Picture 7" descr="b6"/>
          <p:cNvPicPr>
            <a:picLocks noChangeAspect="1" noChangeArrowheads="1"/>
          </p:cNvPicPr>
          <p:nvPr/>
        </p:nvPicPr>
        <p:blipFill>
          <a:blip r:embed="rId2" cstate="print"/>
          <a:srcRect t="3937"/>
          <a:stretch>
            <a:fillRect/>
          </a:stretch>
        </p:blipFill>
        <p:spPr bwMode="auto">
          <a:xfrm>
            <a:off x="4859338" y="390525"/>
            <a:ext cx="396081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42481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433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141663"/>
            <a:ext cx="39433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3" descr="446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2481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33796" name="Picture 7" descr="ist1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st1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03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3481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pict0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715125" y="260350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Гжель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857500" y="2143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</p:txBody>
      </p:sp>
      <p:pic>
        <p:nvPicPr>
          <p:cNvPr id="35844" name="Picture 7" descr="ist10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157788"/>
            <a:ext cx="1200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сервиз кофей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388937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292600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чайн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214438"/>
            <a:ext cx="414813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357688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5" y="285750"/>
            <a:ext cx="5786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Русские народные промыслы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4787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раздула Тула</a:t>
            </a:r>
          </a:p>
          <a:p>
            <a:r>
              <a:rPr lang="ru-RU" i="1">
                <a:solidFill>
                  <a:schemeClr val="accent2"/>
                </a:solidFill>
              </a:rPr>
              <a:t>Тула – древняя земля –</a:t>
            </a:r>
          </a:p>
          <a:p>
            <a:r>
              <a:rPr lang="ru-RU" i="1">
                <a:solidFill>
                  <a:schemeClr val="accent2"/>
                </a:solidFill>
              </a:rPr>
              <a:t>Белой скатертью взмахнула</a:t>
            </a:r>
          </a:p>
          <a:p>
            <a:r>
              <a:rPr lang="ru-RU" i="1">
                <a:solidFill>
                  <a:schemeClr val="accent2"/>
                </a:solidFill>
              </a:rPr>
              <a:t>От Заречья до Кремля.</a:t>
            </a:r>
          </a:p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гудит и топчет</a:t>
            </a:r>
          </a:p>
          <a:p>
            <a:r>
              <a:rPr lang="ru-RU" i="1">
                <a:solidFill>
                  <a:schemeClr val="accent2"/>
                </a:solidFill>
              </a:rPr>
              <a:t>Топку в небо белый дым.</a:t>
            </a:r>
          </a:p>
          <a:p>
            <a:r>
              <a:rPr lang="ru-RU" i="1">
                <a:solidFill>
                  <a:schemeClr val="accent2"/>
                </a:solidFill>
              </a:rPr>
              <a:t>Где ты ни был днём ли,</a:t>
            </a:r>
          </a:p>
          <a:p>
            <a:r>
              <a:rPr lang="ru-RU" i="1">
                <a:solidFill>
                  <a:schemeClr val="accent2"/>
                </a:solidFill>
              </a:rPr>
              <a:t>                                    ночью-</a:t>
            </a:r>
          </a:p>
          <a:p>
            <a:r>
              <a:rPr lang="ru-RU" i="1">
                <a:solidFill>
                  <a:schemeClr val="accent2"/>
                </a:solidFill>
              </a:rPr>
              <a:t>Словно дома рядом с ним.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932363" y="260350"/>
            <a:ext cx="3925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36868" name="Picture 6" descr="3d89537752b40937741dfbd9fe991d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fcd34331372b87e6f010bef2cb31d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264025" y="639763"/>
            <a:ext cx="44719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гудит в лесной избушке,</a:t>
            </a:r>
          </a:p>
          <a:p>
            <a:r>
              <a:rPr lang="ru-RU">
                <a:solidFill>
                  <a:schemeClr val="accent2"/>
                </a:solidFill>
              </a:rPr>
              <a:t>В городах среди степей…</a:t>
            </a:r>
          </a:p>
          <a:p>
            <a:r>
              <a:rPr lang="ru-RU">
                <a:solidFill>
                  <a:schemeClr val="accent2"/>
                </a:solidFill>
              </a:rPr>
              <a:t>Из него не редко Пушкин</a:t>
            </a:r>
          </a:p>
          <a:p>
            <a:r>
              <a:rPr lang="ru-RU">
                <a:solidFill>
                  <a:schemeClr val="accent2"/>
                </a:solidFill>
              </a:rPr>
              <a:t>Чаем потчевал друзей.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Полководец, князь Суворов</a:t>
            </a:r>
          </a:p>
          <a:p>
            <a:r>
              <a:rPr lang="ru-RU">
                <a:solidFill>
                  <a:schemeClr val="accent2"/>
                </a:solidFill>
              </a:rPr>
              <a:t>За собой его возил.</a:t>
            </a:r>
          </a:p>
          <a:p>
            <a:r>
              <a:rPr lang="ru-RU">
                <a:solidFill>
                  <a:schemeClr val="accent2"/>
                </a:solidFill>
              </a:rPr>
              <a:t>Самовар наш нюхал порох,</a:t>
            </a:r>
          </a:p>
          <a:p>
            <a:r>
              <a:rPr lang="ru-RU">
                <a:solidFill>
                  <a:schemeClr val="accent2"/>
                </a:solidFill>
              </a:rPr>
              <a:t>Видел крепость Измаил.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Он гудит, не уставая,</a:t>
            </a:r>
          </a:p>
          <a:p>
            <a:r>
              <a:rPr lang="ru-RU">
                <a:solidFill>
                  <a:schemeClr val="accent2"/>
                </a:solidFill>
              </a:rPr>
              <a:t>Двести лет уже подряд.</a:t>
            </a:r>
          </a:p>
          <a:p>
            <a:r>
              <a:rPr lang="ru-RU">
                <a:solidFill>
                  <a:schemeClr val="accent2"/>
                </a:solidFill>
              </a:rPr>
              <a:t>Самовар душа живая –</a:t>
            </a:r>
          </a:p>
          <a:p>
            <a:r>
              <a:rPr lang="ru-RU">
                <a:solidFill>
                  <a:schemeClr val="accent2"/>
                </a:solidFill>
              </a:rPr>
              <a:t>Друг веселью, сказке брат.</a:t>
            </a:r>
          </a:p>
        </p:txBody>
      </p:sp>
      <p:pic>
        <p:nvPicPr>
          <p:cNvPr id="37891" name="Picture 5" descr="autor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19954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97a5306bd3194229cbf2dbc0a6fdf1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08275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1954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38915" name="Picture 12" descr="Шестигранник большой"/>
          <p:cNvPicPr>
            <a:picLocks noChangeAspect="1" noChangeArrowheads="1"/>
          </p:cNvPicPr>
          <p:nvPr/>
        </p:nvPicPr>
        <p:blipFill>
          <a:blip r:embed="rId2" cstate="print"/>
          <a:srcRect l="9842" r="9842"/>
          <a:stretch>
            <a:fillRect/>
          </a:stretch>
        </p:blipFill>
        <p:spPr bwMode="auto">
          <a:xfrm>
            <a:off x="179388" y="2420938"/>
            <a:ext cx="4591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4" descr="Пл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90975"/>
            <a:ext cx="4025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6" descr="Хохлома купить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60350"/>
            <a:ext cx="40513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47675" y="466725"/>
            <a:ext cx="1404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39939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85850"/>
            <a:ext cx="3168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9550"/>
            <a:ext cx="3673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276475"/>
            <a:ext cx="396081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149725"/>
            <a:ext cx="37449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4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7244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4567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40963" name="Picture 6" descr="Дымковская игр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 descr="221388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4" descr="click?url=http%3A%2F%2Fmuseu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83050"/>
            <a:ext cx="37433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8" descr="dimk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076700"/>
            <a:ext cx="3384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0" descr="dim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5703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41987" name="Picture 5" descr="Сергиев _ По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37063"/>
            <a:ext cx="33115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437063"/>
            <a:ext cx="3240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916113"/>
            <a:ext cx="33829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3" descr="sp_matrosh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708275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6147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5004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 descr="городецкая рос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3" y="3500438"/>
            <a:ext cx="2733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1" descr="городецкая рос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836613"/>
            <a:ext cx="31686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 descr="городецкая рос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5" descr="городецкая роспис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500438"/>
            <a:ext cx="23415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Городецкая роспись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Балал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3" y="2276475"/>
            <a:ext cx="2747962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Балал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644900"/>
            <a:ext cx="2324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9" descr="Балала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Балалай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76475"/>
            <a:ext cx="28797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2"/>
          <p:cNvSpPr txBox="1">
            <a:spLocks noChangeArrowheads="1"/>
          </p:cNvSpPr>
          <p:nvPr/>
        </p:nvSpPr>
        <p:spPr bwMode="auto">
          <a:xfrm>
            <a:off x="808038" y="179388"/>
            <a:ext cx="2354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Россия – Родина Моя,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	Прекрасна ты и многолика.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	Твои поля, леса, луга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	И на речной равнине блики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	Я восхваляю!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Российская Федерация состоит из 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21 республики, 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7 краёв, 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48 областей, 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одной автономной области,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9 автономных округов.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Россия – многонациональная страна.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Игра  «Собери пословицы»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Для Родины своей		      рад своей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воронушке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Родина – мать,		     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что соловей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без песни.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 чужой сторонушке	      ни сил, ни жизни не жалей.</a:t>
            </a:r>
            <a:b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Человек без Родины - 	     чужая сторона – мачеха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Всякому мила		     своя сторона.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5083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Дополни высказывания: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Государственные символы России – это …., …….., ………..</a:t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Главный город страны …………………</a:t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0" y="-2071688"/>
            <a:ext cx="7637463" cy="7500938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Дай определение .</a:t>
            </a:r>
          </a:p>
          <a:p>
            <a:pPr eaLnBrk="1" hangingPunct="1">
              <a:defRPr/>
            </a:pPr>
            <a:endParaRPr lang="ru-RU" sz="4400" dirty="0" smtClean="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Президент –это……………………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Патриот – это……………………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Родина – это……………………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47863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Вывод: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 – дети России – вы надежда и будущее нашей страны.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Еврей и тувинец, бурят и </a:t>
            </a:r>
            <a:r>
              <a:rPr lang="ru-RU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удмурд</a:t>
            </a: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Русский, татарин, башкир и якут.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Разных народов большая семья,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 этим гордиться должны мы друзья.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Россией зовётся общий наш дом,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пусть будет уютно каждому в нём.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Любые трудности мы осилим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только в единстве сила России.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0179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5572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Домашнее задание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	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Расскажи членам семьи и своим друзьям об известных тебе людях России.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	Проведи интервью с членами своей семьи по вопросам: Каких героев России они знают, в чём их заслуга перед Отечеством?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Какие книги о нашей Родине они посоветовали тебе прочитать?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Есть ли среди ваших родственников те, кто много сделал для Родины? Кто  это? В чём их заслуги?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r>
              <a:rPr lang="ru-RU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7171" name="Picture 5" descr="moscow_0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5888"/>
            <a:ext cx="6769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071688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7030A0"/>
                </a:solidFill>
                <a:latin typeface="Monotype Corsiva" pitchFamily="66" charset="0"/>
              </a:rPr>
              <a:t>Государственными символами страны являются: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5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922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10244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00313"/>
            <a:ext cx="7772400" cy="3929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снежинки так прекрасны и легки,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как совершенны у ромашки лепестки, 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 на доске строка написанная мелом,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мы говорим сейчас о цвете</a:t>
            </a: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:…….</a:t>
            </a: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спокойны и чисты рек русских воды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прозрачны и светлы как вечер зимний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благородны и просторны неба своды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художник их раскрасил в :    </a:t>
            </a: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много войн пережила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наши деды умирали не напрасно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верность родине их к славе привела</a:t>
            </a:r>
            <a:b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под знаменем победы ярко </a:t>
            </a:r>
            <a:r>
              <a:rPr lang="ru-RU" sz="1400" b="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 smtClean="0"/>
              <a:t/>
            </a:r>
            <a:br>
              <a:rPr lang="ru-RU" sz="1400" b="0" dirty="0" smtClean="0"/>
            </a:br>
            <a:endParaRPr lang="ru-RU" sz="1400" b="0" dirty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642938" y="357188"/>
            <a:ext cx="8001000" cy="17859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Для того, чтобы понять что означают цвета нашего флага, я предлагаю вам выполнить небольшое задание. Из стихотворных отрывков определите о каком цвете в них говорится и постарайтесь понять, что он означает.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ll dir="d"/>
      </p:transition>
    </mc:Choice>
    <mc:Fallback>
      <p:transition spd="slow"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929</Words>
  <Application>Microsoft Office PowerPoint</Application>
  <PresentationFormat>Экран (4:3)</PresentationFormat>
  <Paragraphs>235</Paragraphs>
  <Slides>47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Оформление по умолчанию</vt:lpstr>
      <vt:lpstr>Россия  - наша Родина. </vt:lpstr>
      <vt:lpstr>Сегодня  повторим что такое </vt:lpstr>
      <vt:lpstr>Презентация PowerPoint</vt:lpstr>
      <vt:lpstr>Презентация PowerPoint</vt:lpstr>
      <vt:lpstr>Презентация PowerPoint</vt:lpstr>
      <vt:lpstr>Государственными символами страны являются:</vt:lpstr>
      <vt:lpstr>Презентация PowerPoint</vt:lpstr>
      <vt:lpstr>Презентация PowerPoint</vt:lpstr>
      <vt:lpstr>    снежинки так прекрасны и легки,  как совершенны у ромашки лепестки,  как на доске строка написанная мелом, мы говорим сейчас о цвете:…….  спокойны и чисты рек русских воды прозрачны и светлы как вечер зимний и благородны и просторны неба своды художник их раскрасил в :    …  россия  много войн пережила и наши деды умирали не напрасно и верность родине их к славе привела под знаменем победы ярко ….   </vt:lpstr>
      <vt:lpstr>Презентация PowerPoint</vt:lpstr>
      <vt:lpstr>СТОЛИЦА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Россия – Родина Моя,      Прекрасна ты и многолика.      Твои поля, леса, луга      И на речной равнине блики      Я восхваляю! Российская Федерация состоит из  21 республики,  7 краёв,  48 областей,  одной автономной области,  9 автономных округов. Россия – многонациональная страна.  </vt:lpstr>
      <vt:lpstr>                              Игра  «Собери пословицы»   Для Родины своей        рад своей  воронушке.  Родина – мать,        что соловей без песни. На чужой сторонушке       ни сил, ни жизни не жалей. Человек без Родины -       чужая сторона – мачеха.  Всякому мила       своя сторона.</vt:lpstr>
      <vt:lpstr> Дополни высказывания:  Государственные символы России – это …., …….., ……….. Главный город страны ………………… </vt:lpstr>
      <vt:lpstr>Презентация PowerPoint</vt:lpstr>
      <vt:lpstr>Вывод: 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 Вы – дети России – вы надежда и будущее нашей страны.  Еврей и тувинец, бурят и удмурд, Русский, татарин, башкир и якут. Разных народов большая семья, и этим гордиться должны мы друзья.  Россией зовётся общий наш дом, пусть будет уютно каждому в нём. Любые трудности мы осилим  и только в единстве сила России. </vt:lpstr>
      <vt:lpstr>Домашнее задание        Расскажи членам семьи и своим друзьям об известных тебе людях России.            Проведи интервью с членами своей семьи по вопросам: Каких героев России они знают, в чём их заслуга перед Отечеством? Какие книги о нашей Родине они посоветовали тебе прочитать? Есть ли среди ваших родственников те, кто много сделал для Родины? Кто  это? В чём их заслуги?  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Козлова В.А</cp:lastModifiedBy>
  <cp:revision>70</cp:revision>
  <dcterms:created xsi:type="dcterms:W3CDTF">2008-02-07T16:31:21Z</dcterms:created>
  <dcterms:modified xsi:type="dcterms:W3CDTF">2014-08-31T09:52:12Z</dcterms:modified>
</cp:coreProperties>
</file>