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7" r:id="rId3"/>
    <p:sldId id="297" r:id="rId4"/>
    <p:sldId id="277" r:id="rId5"/>
    <p:sldId id="268" r:id="rId6"/>
    <p:sldId id="269" r:id="rId7"/>
    <p:sldId id="270" r:id="rId8"/>
    <p:sldId id="298" r:id="rId9"/>
    <p:sldId id="299" r:id="rId10"/>
    <p:sldId id="300" r:id="rId11"/>
    <p:sldId id="301" r:id="rId12"/>
    <p:sldId id="302" r:id="rId13"/>
    <p:sldId id="303" r:id="rId14"/>
    <p:sldId id="274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04" r:id="rId32"/>
    <p:sldId id="305" r:id="rId33"/>
    <p:sldId id="306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C5EF1-2B2C-49BA-B3AF-A005F0BBC31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85D2E-FCEE-4A98-BD93-21CBBB484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1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az.egov66.ru/site/section?id=1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ro.ru/structure/105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1301308270#64S0IJ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/>
          <a:stretch/>
        </p:blipFill>
        <p:spPr bwMode="auto">
          <a:xfrm>
            <a:off x="-24534" y="0"/>
            <a:ext cx="927847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совет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Особенности организации аттестации педагогических работников организаций, осуществляющих образовательную деятельность в целях установления квалификационной категории»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20.12.2023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7" y="4581128"/>
            <a:ext cx="8325670" cy="17526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Лихачева Екатерина </a:t>
            </a:r>
            <a:r>
              <a:rPr lang="ru-RU" sz="1600" dirty="0">
                <a:solidFill>
                  <a:schemeClr val="tx1"/>
                </a:solidFill>
              </a:rPr>
              <a:t>Сергеевна, </a:t>
            </a:r>
            <a:r>
              <a:rPr lang="ru-RU" sz="1600" dirty="0" smtClean="0">
                <a:solidFill>
                  <a:schemeClr val="tx1"/>
                </a:solidFill>
              </a:rPr>
              <a:t>заместитель </a:t>
            </a:r>
            <a:r>
              <a:rPr lang="ru-RU" sz="1600" dirty="0">
                <a:solidFill>
                  <a:schemeClr val="tx1"/>
                </a:solidFill>
              </a:rPr>
              <a:t>директора по </a:t>
            </a:r>
            <a:r>
              <a:rPr lang="ru-RU" sz="1600" dirty="0" smtClean="0">
                <a:solidFill>
                  <a:schemeClr val="tx1"/>
                </a:solidFill>
              </a:rPr>
              <a:t>УВР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Карнаухова Ирина Николаевна, учитель </a:t>
            </a:r>
          </a:p>
          <a:p>
            <a:pPr algn="l"/>
            <a:r>
              <a:rPr lang="ru-RU" sz="1600" dirty="0" err="1" smtClean="0">
                <a:solidFill>
                  <a:schemeClr val="tx1"/>
                </a:solidFill>
              </a:rPr>
              <a:t>Заложных</a:t>
            </a:r>
            <a:r>
              <a:rPr lang="ru-RU" sz="1600" dirty="0" smtClean="0">
                <a:solidFill>
                  <a:schemeClr val="tx1"/>
                </a:solidFill>
              </a:rPr>
              <a:t> Татьяна Дмитриевна, библиотекарь  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/>
          </a:p>
        </p:txBody>
      </p:sp>
      <p:sp>
        <p:nvSpPr>
          <p:cNvPr id="4" name="AutoShape 2" descr="https://top-fon.com/uploads/posts/2023-01/1674903144_top-fon-com-p-foni-foni-dlya-prezentatsii-po-literature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40466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Муниципальное автономное общеобразовательное учреждение – Тыгишская средняя общеобразовательная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26569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04664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35. </a:t>
            </a:r>
            <a:r>
              <a:rPr lang="ru-RU" b="1" dirty="0"/>
              <a:t>Первая квалификационная категория </a:t>
            </a:r>
            <a:r>
              <a:rPr lang="ru-RU" dirty="0"/>
              <a:t>педагогическим работникам устанавливается на основе следующих показателей их профессиональной деятельности</a:t>
            </a:r>
            <a:r>
              <a:rPr lang="ru-RU" dirty="0" smtClean="0"/>
              <a:t>:</a:t>
            </a:r>
            <a:endParaRPr lang="ru-RU" dirty="0"/>
          </a:p>
          <a:p>
            <a:pPr algn="just" fontAlgn="base"/>
            <a:r>
              <a:rPr lang="ru-RU" dirty="0"/>
              <a:t>стабильных положительных результатов освоения обучающимися образовательных программ, в том числе в области искусств, физической культуры и спорта, по итогам мониторингов и иных форм контроля, проводимых организацией</a:t>
            </a:r>
            <a:r>
              <a:rPr lang="ru-RU" dirty="0" smtClean="0"/>
              <a:t>;</a:t>
            </a:r>
            <a:endParaRPr lang="ru-RU" dirty="0"/>
          </a:p>
          <a:p>
            <a:pPr algn="just" fontAlgn="base"/>
            <a:r>
              <a:rPr lang="ru-RU" dirty="0"/>
              <a:t>стабильных положительных результатов 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</a:t>
            </a:r>
            <a:r>
              <a:rPr lang="ru-RU" dirty="0" smtClean="0"/>
              <a:t>Федерации</a:t>
            </a:r>
          </a:p>
          <a:p>
            <a:pPr algn="just" fontAlgn="base"/>
            <a:r>
              <a:rPr lang="ru-RU" dirty="0"/>
              <a:t>выявления развития у обучающихся способностей к научной (интеллектуальной), творческой, физкультурно-спортивной деятельности</a:t>
            </a:r>
            <a:r>
              <a:rPr lang="ru-RU" dirty="0" smtClean="0"/>
              <a:t>;</a:t>
            </a:r>
            <a:endParaRPr lang="ru-RU" dirty="0"/>
          </a:p>
          <a:p>
            <a:pPr algn="just" fontAlgn="base"/>
            <a:r>
              <a:rPr lang="ru-RU" dirty="0"/>
              <a:t>личного вклада в повышение качества образования,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</a:p>
          <a:p>
            <a:pPr algn="just" fontAlgn="base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692696"/>
            <a:ext cx="8229600" cy="6513587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ru-RU" sz="4500" dirty="0"/>
              <a:t>36. </a:t>
            </a:r>
            <a:r>
              <a:rPr lang="ru-RU" sz="4500" b="1" dirty="0"/>
              <a:t>Высшая квалификационная категория </a:t>
            </a:r>
            <a:r>
              <a:rPr lang="ru-RU" sz="4500" dirty="0"/>
              <a:t>педагогическим работникам устанавливается на основе следующих показателей их профессиональной деятельности:</a:t>
            </a:r>
            <a:br>
              <a:rPr lang="ru-RU" sz="4500" dirty="0"/>
            </a:br>
            <a:endParaRPr lang="ru-RU" sz="4500" dirty="0"/>
          </a:p>
          <a:p>
            <a:pPr algn="just" fontAlgn="base"/>
            <a:r>
              <a:rPr lang="ru-RU" sz="4500" dirty="0"/>
              <a:t>достижения обучающимися положительной динамики 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</a:t>
            </a:r>
            <a:r>
              <a:rPr lang="ru-RU" sz="4500" dirty="0" smtClean="0"/>
              <a:t>;</a:t>
            </a:r>
            <a:endParaRPr lang="ru-RU" sz="4500" dirty="0"/>
          </a:p>
          <a:p>
            <a:pPr algn="just" fontAlgn="base"/>
            <a:r>
              <a:rPr lang="ru-RU" sz="4500" dirty="0"/>
              <a:t>достижения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</a:t>
            </a:r>
          </a:p>
          <a:p>
            <a:pPr algn="just" fontAlgn="base"/>
            <a:r>
              <a:rPr lang="ru-RU" sz="4500" dirty="0"/>
              <a:t>выявления и развития способностей обучающихся в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  <a:r>
              <a:rPr lang="ru-RU" sz="4500" dirty="0" smtClean="0"/>
              <a:t>;</a:t>
            </a:r>
            <a:endParaRPr lang="ru-RU" sz="4500" dirty="0"/>
          </a:p>
          <a:p>
            <a:pPr algn="just" fontAlgn="base"/>
            <a:r>
              <a:rPr lang="ru-RU" sz="4500" dirty="0"/>
              <a:t>личного вклада в повышение качества образования,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  <a:r>
              <a:rPr lang="ru-RU" sz="4500" dirty="0" smtClean="0"/>
              <a:t>;</a:t>
            </a:r>
            <a:endParaRPr lang="ru-RU" sz="4500" dirty="0"/>
          </a:p>
          <a:p>
            <a:pPr algn="just" fontAlgn="base"/>
            <a:r>
              <a:rPr lang="ru-RU" sz="4500" dirty="0"/>
              <a:t>активного участия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</a:r>
            <a:r>
              <a:rPr lang="ru-RU" sz="4000" dirty="0"/>
              <a:t>.</a:t>
            </a:r>
            <a:br>
              <a:rPr lang="ru-RU" sz="4000" dirty="0"/>
            </a:b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0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505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50. Квалификационная категория "педагог-методист"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руководства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организации;</a:t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руководства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методической поддержки педагогических работников образовательной организации при подготовке к участию в профессиональных конкурсах;</a:t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участия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передачи опыта по применению в образовательной организации авторских учебных и (или) учебно-методических разработок.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2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505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51. Квалификационная категория "педагог-наставник"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руководства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наставничества в отношении педагогических работников образовательной организации, активного сопровождения их профессионального развития в образовательной организации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содействия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мастерства;</a:t>
            </a:r>
            <a:br>
              <a:rPr lang="ru-RU" dirty="0"/>
            </a:br>
            <a:endParaRPr lang="ru-RU" dirty="0"/>
          </a:p>
          <a:p>
            <a:pPr algn="just" fontAlgn="base"/>
            <a:r>
              <a:rPr lang="ru-RU" dirty="0"/>
              <a:t>распространения авторских подходов и методических разработок в области наставнической деятельности в образовательной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332656"/>
            <a:ext cx="8229600" cy="619268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на аттестацию в целях установления квалификационной категории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"педагог-методист"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"педагог-наставник"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заявлению в АК прилагается ходатайство работодателя в АК,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 (далее - ходатайство работодателя). Ходатайство работодателя формируется на основе решения педагогического совета образовательной организации (иного коллегиального органа управления образовательной организации), на котором рассматривалась деятельность педагогического работника, осуществляющего методическую работу или наставничество, согласованного с выборным органом соответствующей первичной профсоюзной организации, а в отсутствие такового - с иным представительным органом (представителем) работников организации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163136"/>
            <a:ext cx="8229600" cy="4525963"/>
          </a:xfrm>
        </p:spPr>
        <p:txBody>
          <a:bodyPr/>
          <a:lstStyle/>
          <a:p>
            <a:r>
              <a:rPr lang="ru-RU" dirty="0" smtClean="0"/>
              <a:t>Заходите на сайт </a:t>
            </a:r>
            <a:r>
              <a:rPr lang="ru-RU" dirty="0" err="1" smtClean="0"/>
              <a:t>госуслуг</a:t>
            </a:r>
            <a:r>
              <a:rPr lang="ru-RU" dirty="0" smtClean="0"/>
              <a:t> (личный кабинет)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4373" r="3355" b="13619"/>
          <a:stretch/>
        </p:blipFill>
        <p:spPr bwMode="auto">
          <a:xfrm>
            <a:off x="737829" y="1916832"/>
            <a:ext cx="7668344" cy="335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В поисковике набираем «</a:t>
            </a:r>
            <a:r>
              <a:rPr lang="ru-RU" sz="2800" dirty="0"/>
              <a:t>аттестация педагогических </a:t>
            </a:r>
            <a:r>
              <a:rPr lang="ru-RU" sz="2800" dirty="0" smtClean="0"/>
              <a:t>работников» и выбираем «Подать заявление на присвоение категории»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46836" r="18985"/>
          <a:stretch/>
        </p:blipFill>
        <p:spPr bwMode="auto">
          <a:xfrm>
            <a:off x="538542" y="3068960"/>
            <a:ext cx="8066917" cy="3310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20454" r="22954" b="5265"/>
          <a:stretch/>
        </p:blipFill>
        <p:spPr bwMode="auto">
          <a:xfrm>
            <a:off x="431541" y="260646"/>
            <a:ext cx="8280920" cy="6198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147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8651" r="31507" b="6249"/>
          <a:stretch/>
        </p:blipFill>
        <p:spPr bwMode="auto">
          <a:xfrm>
            <a:off x="1331640" y="446243"/>
            <a:ext cx="6120680" cy="615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6979" y="1800436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Иванов Петр Петрович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7297" y="2771307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1234  123456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147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1032" r="29722" b="29735"/>
          <a:stretch/>
        </p:blipFill>
        <p:spPr bwMode="auto">
          <a:xfrm>
            <a:off x="231264" y="620688"/>
            <a:ext cx="8643178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Министерством образования и молодежной политики Свердловской области (далее – Министерство образования) разработан </a:t>
            </a:r>
            <a:r>
              <a:rPr lang="ru-RU" u="sng" dirty="0">
                <a:hlinkClick r:id="rId3"/>
              </a:rPr>
              <a:t>Административный регламент</a:t>
            </a:r>
            <a:r>
              <a:rPr lang="ru-RU" dirty="0"/>
              <a:t> предоставления </a:t>
            </a:r>
            <a:r>
              <a:rPr lang="ru-RU" dirty="0" err="1"/>
              <a:t>госуслуги</a:t>
            </a:r>
            <a:r>
              <a:rPr lang="ru-RU" dirty="0"/>
              <a:t> (</a:t>
            </a:r>
            <a:r>
              <a:rPr lang="ru-RU" b="1" dirty="0"/>
              <a:t>утвержден приказ</a:t>
            </a:r>
            <a:r>
              <a:rPr lang="ru-RU" b="1" u="sng" dirty="0"/>
              <a:t>о</a:t>
            </a:r>
            <a:r>
              <a:rPr lang="ru-RU" b="1" dirty="0"/>
              <a:t>м от 02.12.2022 № 1144-Д</a:t>
            </a:r>
            <a:r>
              <a:rPr lang="ru-RU" dirty="0"/>
              <a:t> «Об утверждении Административного регламента предоставления Министерством образования и молодежной политики Свердловской области государственной услуги «Аттестация педагогических работников организаций, осуществляющих образовательную деятельность и находящихся в ведении Свердловской области, педагогических работников муниципальных и частных организаций, осуществляющих образовательную деятельность»).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3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147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18849" r="29869" b="24603"/>
          <a:stretch/>
        </p:blipFill>
        <p:spPr bwMode="auto">
          <a:xfrm>
            <a:off x="411399" y="260648"/>
            <a:ext cx="8282907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147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19444" r="30837" b="24649"/>
          <a:stretch/>
        </p:blipFill>
        <p:spPr bwMode="auto">
          <a:xfrm>
            <a:off x="520405" y="260647"/>
            <a:ext cx="8064896" cy="6277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147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0237" r="28160" b="27778"/>
          <a:stretch/>
        </p:blipFill>
        <p:spPr bwMode="auto">
          <a:xfrm>
            <a:off x="395535" y="852558"/>
            <a:ext cx="8449669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147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19245" r="28607" b="33713"/>
          <a:stretch/>
        </p:blipFill>
        <p:spPr bwMode="auto">
          <a:xfrm>
            <a:off x="470926" y="836712"/>
            <a:ext cx="816385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147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t="18201" r="26486" b="18056"/>
          <a:stretch/>
        </p:blipFill>
        <p:spPr bwMode="auto">
          <a:xfrm>
            <a:off x="683568" y="260648"/>
            <a:ext cx="7920880" cy="615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-19147" y="1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22222" r="27826" b="13259"/>
          <a:stretch/>
        </p:blipFill>
        <p:spPr bwMode="auto">
          <a:xfrm>
            <a:off x="467544" y="260648"/>
            <a:ext cx="8352928" cy="6287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20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29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В данный раздел необходимо загрузить скан-копии документов, заверенные руководителем:</a:t>
            </a:r>
            <a:br>
              <a:rPr lang="ru-RU" sz="1800" dirty="0" smtClean="0"/>
            </a:br>
            <a:r>
              <a:rPr lang="ru-RU" sz="1800" dirty="0" smtClean="0"/>
              <a:t>1. Трудовой договор</a:t>
            </a:r>
            <a:br>
              <a:rPr lang="ru-RU" sz="1800" dirty="0" smtClean="0"/>
            </a:br>
            <a:r>
              <a:rPr lang="ru-RU" sz="1800" dirty="0" smtClean="0"/>
              <a:t>2. Диплом об образовании </a:t>
            </a:r>
            <a:br>
              <a:rPr lang="ru-RU" sz="1800" dirty="0" smtClean="0"/>
            </a:br>
            <a:r>
              <a:rPr lang="ru-RU" sz="1800" dirty="0" smtClean="0"/>
              <a:t>3. Приказ об утверждении решения аттестационной комиссии об установлении квалификационной категории </a:t>
            </a:r>
            <a:br>
              <a:rPr lang="ru-RU" sz="1800" dirty="0" smtClean="0"/>
            </a:br>
            <a:r>
              <a:rPr lang="ru-RU" sz="1800" dirty="0" smtClean="0"/>
              <a:t>4.Документ (</a:t>
            </a:r>
            <a:r>
              <a:rPr lang="en-US" sz="1800" dirty="0" smtClean="0"/>
              <a:t>Word</a:t>
            </a:r>
            <a:r>
              <a:rPr lang="ru-RU" sz="1800" dirty="0" smtClean="0"/>
              <a:t>,</a:t>
            </a:r>
            <a:r>
              <a:rPr lang="en-US" sz="1800" dirty="0"/>
              <a:t> </a:t>
            </a:r>
            <a:r>
              <a:rPr lang="en-US" sz="1800" dirty="0" smtClean="0"/>
              <a:t>Excel</a:t>
            </a:r>
            <a:r>
              <a:rPr lang="ru-RU" sz="1800" dirty="0" smtClean="0"/>
              <a:t>,</a:t>
            </a:r>
            <a:r>
              <a:rPr lang="en-US" sz="1800" dirty="0"/>
              <a:t>  PowerPoint</a:t>
            </a:r>
            <a:r>
              <a:rPr lang="ru-RU" sz="1800" b="1" dirty="0" smtClean="0"/>
              <a:t> </a:t>
            </a:r>
            <a:r>
              <a:rPr lang="ru-RU" sz="1800" dirty="0" smtClean="0"/>
              <a:t> ) с ссылками на подтверждающие документы о результатах  профессиональной деятельности за </a:t>
            </a:r>
            <a:r>
              <a:rPr lang="ru-RU" sz="1800" dirty="0" err="1" smtClean="0"/>
              <a:t>межаттестационный</a:t>
            </a:r>
            <a:r>
              <a:rPr lang="ru-RU" sz="1800" dirty="0" smtClean="0"/>
              <a:t> период.</a:t>
            </a:r>
            <a:endParaRPr lang="ru-RU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2817" r="29561" b="12897"/>
          <a:stretch/>
        </p:blipFill>
        <p:spPr bwMode="auto">
          <a:xfrm>
            <a:off x="3563888" y="2308501"/>
            <a:ext cx="5257417" cy="439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20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13691" r="43778" b="6250"/>
          <a:stretch/>
        </p:blipFill>
        <p:spPr bwMode="auto">
          <a:xfrm>
            <a:off x="1182775" y="404664"/>
            <a:ext cx="6879772" cy="585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20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5674" r="61960" b="9325"/>
          <a:stretch/>
        </p:blipFill>
        <p:spPr bwMode="auto">
          <a:xfrm>
            <a:off x="1871433" y="461959"/>
            <a:ext cx="4772383" cy="5934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20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19841" r="27156" b="18452"/>
          <a:stretch/>
        </p:blipFill>
        <p:spPr bwMode="auto">
          <a:xfrm>
            <a:off x="438923" y="656692"/>
            <a:ext cx="8308012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8864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Для получения государственной услуги заявитель должен представить самостоятельно заявление, в котором указываются фамилия, имя, отчество (при наличии) заявителя, данные документа, удостоверяющего личность (паспорта гражданина Российской Федерации) (серия и номер, дата выдачи, кем выдан, код подразделения, выдавшего документ), номер телефона, адрес электронной почты, сведения о месте работы и должности, сведения о квалификационной категории, на которую претендует заявитель, сведения о ранее присвоенной квалификационной категории (при наличии), сведения об уровне образования (квалификации), результатах профессиональной деятельности в организациях, об имеющихся квалификационных категориях, а также указывают должность, по которой они желают пройти аттестацию, способ получения результата предоставления государственной услуги</a:t>
            </a:r>
          </a:p>
        </p:txBody>
      </p:sp>
    </p:spTree>
    <p:extLst>
      <p:ext uri="{BB962C8B-B14F-4D97-AF65-F5344CB8AC3E}">
        <p14:creationId xmlns:p14="http://schemas.microsoft.com/office/powerpoint/2010/main" val="15455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20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После того как заявление будет рассмотрено, в образовательную организацию придет уведомление о  том что нужно загрузить </a:t>
            </a:r>
            <a:r>
              <a:rPr lang="ru-RU" b="1" dirty="0" smtClean="0"/>
              <a:t>информационно-аналитическую справку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Срок 5 дней.</a:t>
            </a:r>
            <a:endParaRPr lang="ru-RU" dirty="0"/>
          </a:p>
        </p:txBody>
      </p:sp>
      <p:pic>
        <p:nvPicPr>
          <p:cNvPr id="2050" name="Picture 2" descr="C:\Users\Екатерина\Desktop\HCND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1484" y="3717032"/>
            <a:ext cx="2991476" cy="299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20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23713" r="34824" b="9375"/>
          <a:stretch/>
        </p:blipFill>
        <p:spPr bwMode="auto">
          <a:xfrm>
            <a:off x="251520" y="548680"/>
            <a:ext cx="87142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20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t="22359" r="35199" b="10662"/>
          <a:stretch/>
        </p:blipFill>
        <p:spPr bwMode="auto">
          <a:xfrm>
            <a:off x="112170" y="476672"/>
            <a:ext cx="896151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577483"/>
          </a:xfrm>
        </p:spPr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ru-RU" dirty="0"/>
              <a:t>По результатам аттестации аттестационная комиссия принимает одно из следующих решений:</a:t>
            </a:r>
            <a:br>
              <a:rPr lang="ru-RU" dirty="0"/>
            </a:br>
            <a:endParaRPr lang="ru-RU" dirty="0" smtClean="0"/>
          </a:p>
          <a:p>
            <a:pPr algn="just" fontAlgn="base"/>
            <a:r>
              <a:rPr lang="ru-RU" u="sng" dirty="0" smtClean="0"/>
              <a:t>установить</a:t>
            </a:r>
            <a:r>
              <a:rPr lang="ru-RU" dirty="0" smtClean="0"/>
              <a:t> первую квалификационную категорию, высшую квалификационную категорию (указывается должность педагогического работника, по которой устанавливается квалификационная категория);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 fontAlgn="base"/>
            <a:r>
              <a:rPr lang="ru-RU" u="sng" dirty="0" smtClean="0"/>
              <a:t>отказать </a:t>
            </a:r>
            <a:r>
              <a:rPr lang="ru-RU" u="sng" dirty="0"/>
              <a:t>в установлении </a:t>
            </a:r>
            <a:r>
              <a:rPr lang="ru-RU" dirty="0"/>
              <a:t>первой квалификационной категории, высшей квалификационной категории (указывается должность, по которой педагогическому работнику отказывается в установлении квалификационной категории).</a:t>
            </a:r>
          </a:p>
          <a:p>
            <a:endParaRPr lang="ru-RU" dirty="0"/>
          </a:p>
        </p:txBody>
      </p:sp>
      <p:pic>
        <p:nvPicPr>
          <p:cNvPr id="1028" name="Picture 4" descr="C:\Users\Екатерина\Desktop\anime_0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142" y="2204864"/>
            <a:ext cx="1732180" cy="21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Екатерина\Desktop\b18c2d2912a1_source59845949848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85183"/>
            <a:ext cx="1108209" cy="19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/>
          <a:stretch/>
        </p:blipFill>
        <p:spPr bwMode="auto">
          <a:xfrm>
            <a:off x="0" y="-8238"/>
            <a:ext cx="9278470" cy="68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35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 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363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Сроки </a:t>
            </a:r>
            <a:r>
              <a:rPr lang="ru-RU" b="1" i="1" dirty="0" smtClean="0"/>
              <a:t>предоставления </a:t>
            </a:r>
            <a:r>
              <a:rPr lang="ru-RU" b="1" i="1" dirty="0"/>
              <a:t>государственной услуги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/>
              <a:t>Заявление целесообразно подавать не ранее, чем за 3 месяца до истечения срока действия имеющейся квалификационной категории</a:t>
            </a:r>
          </a:p>
          <a:p>
            <a:pPr algn="just"/>
            <a:r>
              <a:rPr lang="ru-RU" dirty="0" smtClean="0"/>
              <a:t>максимальный </a:t>
            </a:r>
            <a:r>
              <a:rPr lang="ru-RU" dirty="0"/>
              <a:t>срок предоставления государственной услуги, независимо от способов обращения заявителя, составляет не более 90 календарных дней:</a:t>
            </a:r>
          </a:p>
          <a:p>
            <a:pPr lvl="0" algn="just" fontAlgn="base"/>
            <a:r>
              <a:rPr lang="ru-RU" dirty="0"/>
              <a:t>заявление о проведении аттестации рассматривается в срок не более </a:t>
            </a:r>
            <a:br>
              <a:rPr lang="ru-RU" dirty="0"/>
            </a:br>
            <a:r>
              <a:rPr lang="ru-RU" dirty="0"/>
              <a:t>30 календарных дней со дня получения; </a:t>
            </a:r>
          </a:p>
          <a:p>
            <a:pPr lvl="0" algn="just" fontAlgn="base"/>
            <a:r>
              <a:rPr lang="ru-RU" dirty="0"/>
              <a:t>продолжительность аттестации для каждого педагогического работника от начала ее проведения и до принятия решения АК составляет не более 60 календарных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Способы подачи заявления на аттестацию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Заявитель может подать </a:t>
            </a:r>
            <a:r>
              <a:rPr lang="ru-RU" u="sng" dirty="0">
                <a:hlinkClick r:id="rId3"/>
              </a:rPr>
              <a:t>заявление</a:t>
            </a:r>
            <a:r>
              <a:rPr lang="ru-RU" dirty="0"/>
              <a:t> одним из перечисленных способов:</a:t>
            </a:r>
          </a:p>
          <a:p>
            <a:pPr marL="0" indent="0" algn="just">
              <a:buNone/>
            </a:pPr>
            <a:r>
              <a:rPr lang="ru-RU" dirty="0"/>
              <a:t>1) лично непосредственно в аттестационную комиссию Министерства образования (далее – АК). Способом установления личности (идентификации) заявителя является паспорт гражданина Российской Федерации;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2) направить в адрес АК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информационно-телекоммуникационной сети «Интернет».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подаче заявления с использованием услуг почтовой связи способом установления личности (идентификации) заявителя является нотариально удостоверенная подпись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19659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3) направить заявление в Министерство образования посредством федеральной государственной информационной системы «Единый портал государственных и муниципальных услуг (функций)» (далее – ЕПГУ). В заявлении заявитель указывает данные, в соответствии с полями интерактивной формы заявления, а также выбирает один из следующих способов получения результата предоставления государственной услуги:</a:t>
            </a:r>
          </a:p>
          <a:p>
            <a:pPr marL="0" indent="0" algn="just">
              <a:buNone/>
            </a:pPr>
            <a:r>
              <a:rPr lang="ru-RU" dirty="0" smtClean="0"/>
              <a:t>-в </a:t>
            </a:r>
            <a:r>
              <a:rPr lang="ru-RU" dirty="0"/>
              <a:t>форме электронного документа в личном кабинете на ЕПГУ;</a:t>
            </a:r>
          </a:p>
          <a:p>
            <a:pPr marL="0" indent="0" algn="just">
              <a:buNone/>
            </a:pPr>
            <a:r>
              <a:rPr lang="ru-RU" dirty="0" smtClean="0"/>
              <a:t>-дополнительно </a:t>
            </a:r>
            <a:r>
              <a:rPr lang="ru-RU" dirty="0"/>
              <a:t>на бумажном носителе в виде распечатанного экземпляра электронного документа в Министерстве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8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0" y="-332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Подача </a:t>
            </a:r>
            <a:r>
              <a:rPr lang="ru-RU" sz="2800" dirty="0"/>
              <a:t>заявления на официальном интернет-портале государственных услуг </a:t>
            </a:r>
            <a:r>
              <a:rPr lang="en-US" sz="2800" dirty="0"/>
              <a:t>https://www.gosuslugi.ru/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ru-RU" sz="3400" dirty="0"/>
              <a:t>При формировании заявления заявителю обеспечивается</a:t>
            </a:r>
            <a:r>
              <a:rPr lang="ru-RU" sz="3400" dirty="0" smtClean="0"/>
              <a:t>:</a:t>
            </a:r>
            <a:endParaRPr lang="ru-RU" sz="3400" dirty="0"/>
          </a:p>
          <a:p>
            <a:pPr algn="just" fontAlgn="base"/>
            <a:r>
              <a:rPr lang="ru-RU" sz="3400" dirty="0"/>
              <a:t>заполнение полей электронной формы заявления до начала ввода сведений заявителем с использованием сведений, размещенных в ЕСИА, и сведений, опубликованных на ЕПГУ, в части, касающейся сведений, отсутствующих в ЕСИА</a:t>
            </a:r>
            <a:r>
              <a:rPr lang="ru-RU" sz="3400" dirty="0" smtClean="0"/>
              <a:t>;</a:t>
            </a:r>
            <a:endParaRPr lang="ru-RU" sz="3400" dirty="0"/>
          </a:p>
          <a:p>
            <a:pPr algn="just" fontAlgn="base"/>
            <a:r>
              <a:rPr lang="ru-RU" sz="3400" dirty="0"/>
              <a:t>возможность вернуться на любой из этапов заполнения электронной формы заявления без потери ранее введенной информации</a:t>
            </a:r>
            <a:r>
              <a:rPr lang="ru-RU" sz="3400" dirty="0" smtClean="0"/>
              <a:t>;</a:t>
            </a:r>
            <a:endParaRPr lang="ru-RU" sz="3400" dirty="0"/>
          </a:p>
          <a:p>
            <a:pPr algn="just" fontAlgn="base"/>
            <a:r>
              <a:rPr lang="ru-RU" sz="3400" dirty="0"/>
              <a:t>возможность доступа заявителя на ЕПГУ к ранее поданным им заявлениям в течение не менее одного года, а также частично сформированным заявлениям - в течение не менее 3 месяцев</a:t>
            </a:r>
            <a:r>
              <a:rPr lang="ru-RU" sz="3400" dirty="0" smtClean="0"/>
              <a:t>.</a:t>
            </a:r>
            <a:endParaRPr lang="ru-RU" sz="3400" dirty="0"/>
          </a:p>
          <a:p>
            <a:pPr marL="0" indent="0" algn="just" fontAlgn="base">
              <a:buNone/>
            </a:pPr>
            <a:endParaRPr lang="ru-RU" sz="3400" dirty="0" smtClean="0"/>
          </a:p>
          <a:p>
            <a:pPr marL="0" indent="0" algn="just" fontAlgn="base">
              <a:buNone/>
            </a:pPr>
            <a:r>
              <a:rPr lang="ru-RU" sz="3400" dirty="0" smtClean="0"/>
              <a:t>Сформированное </a:t>
            </a:r>
            <a:r>
              <a:rPr lang="ru-RU" sz="3400" dirty="0"/>
              <a:t>и подписанное заявление и дополнительные документы направляются в Министерство образования посредством ЕПГУ.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катерина\Desktop\1672030915_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33288" b="42830"/>
          <a:stretch/>
        </p:blipFill>
        <p:spPr bwMode="auto">
          <a:xfrm>
            <a:off x="1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90872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В случае направления заявления посредством ЕПГУ заявитель вправе разместить документы и сведения, характеризующие его профессиональную деятельность с точки зрения результатов работы, перечисленных пунктами 35, 36 (с учетом пункта 37), 50 и 51 Порядка проведения аттестации педагогических работников организаций, осуществляющих образовательную деятельность, утвержденного </a:t>
            </a:r>
            <a:r>
              <a:rPr lang="ru-RU" sz="2400" u="sng" dirty="0">
                <a:hlinkClick r:id="rId3"/>
              </a:rPr>
              <a:t>Приказом Министерства просвещения Российской Федерации от 24.03.2023 N 196 "Об утверждении порядка проведения аттестации педагогических работников организаций, осуществляющих образовательную деятельность"</a:t>
            </a:r>
            <a:r>
              <a:rPr lang="ru-RU" sz="2400" dirty="0"/>
              <a:t> (далее - Порядок аттестации) в разделе "Дополнительные документы".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22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871</Words>
  <Application>Microsoft Office PowerPoint</Application>
  <PresentationFormat>Экран (4:3)</PresentationFormat>
  <Paragraphs>62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Педагогический совет  «Особенности организации аттестации педагогических работников организаций, осуществляющих образовательную деятельность в целях установления квалификационной категории»  20.12.2023</vt:lpstr>
      <vt:lpstr>Презентация PowerPoint</vt:lpstr>
      <vt:lpstr>Презентация PowerPoint</vt:lpstr>
      <vt:lpstr>Сроки предоставления государственной услуги </vt:lpstr>
      <vt:lpstr>Способы подачи заявления на аттестацию</vt:lpstr>
      <vt:lpstr>Презентация PowerPoint</vt:lpstr>
      <vt:lpstr>Презентация PowerPoint</vt:lpstr>
      <vt:lpstr>Подача заявления на официальном интернет-портале государственных услуг https://www.gosuslugi.ru/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данный раздел необходимо загрузить скан-копии документов, заверенные руководителем: 1. Трудовой договор 2. Диплом об образовании  3. Приказ об утверждении решения аттестационной комиссии об установлении квалификационной категории  4.Документ (Word, Excel,  PowerPoint  ) с ссылками на подтверждающие документы о результатах  профессиональной деятельности за межаттестационный период.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70</cp:revision>
  <dcterms:created xsi:type="dcterms:W3CDTF">2023-08-22T10:03:33Z</dcterms:created>
  <dcterms:modified xsi:type="dcterms:W3CDTF">2023-12-19T10:50:22Z</dcterms:modified>
</cp:coreProperties>
</file>