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notesSlides/notesSlide23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gif" ContentType="image/gif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notesSlides/notesSlide25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41"/>
  </p:notesMasterIdLst>
  <p:sldIdLst>
    <p:sldId id="261" r:id="rId4"/>
    <p:sldId id="269" r:id="rId5"/>
    <p:sldId id="262" r:id="rId6"/>
    <p:sldId id="268" r:id="rId7"/>
    <p:sldId id="275" r:id="rId8"/>
    <p:sldId id="270" r:id="rId9"/>
    <p:sldId id="273" r:id="rId10"/>
    <p:sldId id="274" r:id="rId11"/>
    <p:sldId id="272" r:id="rId12"/>
    <p:sldId id="260" r:id="rId13"/>
    <p:sldId id="277" r:id="rId14"/>
    <p:sldId id="281" r:id="rId15"/>
    <p:sldId id="278" r:id="rId16"/>
    <p:sldId id="279" r:id="rId17"/>
    <p:sldId id="280" r:id="rId18"/>
    <p:sldId id="284" r:id="rId19"/>
    <p:sldId id="285" r:id="rId20"/>
    <p:sldId id="286" r:id="rId21"/>
    <p:sldId id="288" r:id="rId22"/>
    <p:sldId id="289" r:id="rId23"/>
    <p:sldId id="290" r:id="rId24"/>
    <p:sldId id="291" r:id="rId25"/>
    <p:sldId id="292" r:id="rId26"/>
    <p:sldId id="293" r:id="rId27"/>
    <p:sldId id="311" r:id="rId28"/>
    <p:sldId id="312" r:id="rId29"/>
    <p:sldId id="313" r:id="rId30"/>
    <p:sldId id="298" r:id="rId31"/>
    <p:sldId id="299" r:id="rId32"/>
    <p:sldId id="300" r:id="rId33"/>
    <p:sldId id="307" r:id="rId34"/>
    <p:sldId id="308" r:id="rId35"/>
    <p:sldId id="309" r:id="rId36"/>
    <p:sldId id="304" r:id="rId37"/>
    <p:sldId id="306" r:id="rId38"/>
    <p:sldId id="276" r:id="rId39"/>
    <p:sldId id="287" r:id="rId4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996600"/>
    <a:srgbClr val="663300"/>
    <a:srgbClr val="9E7800"/>
    <a:srgbClr val="FFC000"/>
    <a:srgbClr val="FFFF00"/>
    <a:srgbClr val="FF0000"/>
    <a:srgbClr val="969696"/>
    <a:srgbClr val="000000"/>
    <a:srgbClr val="99FF3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6" autoAdjust="0"/>
    <p:restoredTop sz="94598" autoAdjust="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presProps" Target="pres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tableStyles" Target="tableStyle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EE57AB-57D4-4790-BE30-3AF53A131C23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834BBE-73DB-4E1D-A3CD-AE5AC8063B8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Переход на следующий слайд с заданиями – клик</a:t>
            </a:r>
            <a:r>
              <a:rPr lang="ru-RU" baseline="0" dirty="0" smtClean="0"/>
              <a:t> по частям мостика. Возврат на игровой слайд 2 – клик по фигуре Емели со щукой.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Возвращение</a:t>
            </a:r>
            <a:r>
              <a:rPr lang="ru-RU" baseline="0" dirty="0" smtClean="0"/>
              <a:t> на игровой 10 слайд – клик по фигуре Емели.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Возврат на слайд 10 – клик по фигуре Емели.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Клик по фигуре Кузи – возвращение к слайду 2.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16</a:t>
            </a:fld>
            <a:endParaRPr lang="ru-RU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err="1" smtClean="0"/>
              <a:t>Кликаем</a:t>
            </a:r>
            <a:r>
              <a:rPr lang="ru-RU" baseline="0" dirty="0" smtClean="0"/>
              <a:t> по фигуре с вопросом. Правильных ответов 4.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Стрелкой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указано начало уравнения реакции, далее движение по часовой стрелке.</a:t>
            </a:r>
            <a:r>
              <a:rPr lang="ru-RU" baseline="0" dirty="0" smtClean="0"/>
              <a:t> Правильных ответов 4. 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Кликаем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по буквам рядом с формулами.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Правильных ответов 4.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Кликаем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воздушному шарику. Правильных ответов 4.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Гиперссылки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слайды с заданиями – изображения героев сказок (кроме Царя).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Переход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на слайды с заданиями – клик по цифрам на бочке (желательно, по порядку). Переход на слайд 2 – клик по фигуре медведя.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ru-RU" dirty="0" smtClean="0"/>
              <a:t>Клик по фигуре Красной Шапочки – переход на итоговый слайд.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Возвращение на слайд 28 – клик по изображению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Дракоши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Возвращение на слайд 28 – клик по изображению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Дракоши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Клик по совенку – переход к списку</a:t>
            </a:r>
            <a:r>
              <a:rPr lang="ru-RU" baseline="0" dirty="0" smtClean="0"/>
              <a:t> использованных  ресурсов.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Возвращение на слайд 28 – клик по изображению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Дракоши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Возвращение на слайд 28 – клик по изображению </a:t>
            </a:r>
            <a:r>
              <a:rPr lang="ru-RU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Дракоши</a:t>
            </a: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Переход на следующий слайд – клик по фигуре Красной Шапочки.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Число верных ответов равно числу белых грибов. </a:t>
            </a:r>
            <a:r>
              <a:rPr lang="ru-RU" baseline="0" dirty="0" smtClean="0"/>
              <a:t> Попыток дается четыре. Вариантов ответов шесть.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Попыток дается четыре. Вариантов ответов шесть. Правильных 3 ответа.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Переход на следующий слайд – клик по фигуре Красной Шапочки.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Попыток дается четыре. Вариантов ответов шесть. Правильных 2 ответа. Переход на следующий слайд – клик по фигуре Красной Шапочки.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Попыток дается четыре. Вариантов ответов шесть. Правильных 3 ответа.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Попыток дается четыре. Вариантов ответов шесть. Правильных 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3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ответа.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ru-RU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Чтобы появились недостающие пустые кирпичи – клик по фигуре царя.</a:t>
            </a:r>
            <a:endParaRPr lang="ru-RU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Возврат</a:t>
            </a:r>
            <a:r>
              <a:rPr lang="ru-RU" baseline="0" dirty="0" smtClean="0"/>
              <a:t> на</a:t>
            </a:r>
            <a:r>
              <a:rPr lang="ru-RU" dirty="0" smtClean="0"/>
              <a:t> </a:t>
            </a:r>
            <a:r>
              <a:rPr lang="ru-RU" baseline="0" dirty="0" smtClean="0"/>
              <a:t> игровое поле </a:t>
            </a:r>
            <a:r>
              <a:rPr lang="ru-RU" dirty="0" smtClean="0"/>
              <a:t>– клик по солнышку.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834BBE-73DB-4E1D-A3CD-AE5AC8063B85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advClick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advClick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10.02.2014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8.xml"/><Relationship Id="rId1" Type="http://schemas.openxmlformats.org/officeDocument/2006/relationships/audio" Target="&#1055;&#1077;&#1089;&#1077;&#1085;&#1082;&#1072;%20&#1050;&#1088;&#1072;&#1089;&#1085;&#1086;&#1081;%20&#1064;&#1072;&#1087;&#1086;&#1095;&#1082;&#1080;.mp3" TargetMode="External"/><Relationship Id="rId6" Type="http://schemas.openxmlformats.org/officeDocument/2006/relationships/image" Target="../media/image3.jpeg"/><Relationship Id="rId11" Type="http://schemas.openxmlformats.org/officeDocument/2006/relationships/image" Target="../media/image8.png"/><Relationship Id="rId5" Type="http://schemas.openxmlformats.org/officeDocument/2006/relationships/image" Target="../media/image2.png"/><Relationship Id="rId10" Type="http://schemas.openxmlformats.org/officeDocument/2006/relationships/image" Target="../media/image7.png"/><Relationship Id="rId4" Type="http://schemas.openxmlformats.org/officeDocument/2006/relationships/image" Target="../media/image1.jpe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13" Type="http://schemas.openxmlformats.org/officeDocument/2006/relationships/slide" Target="slide14.xml"/><Relationship Id="rId18" Type="http://schemas.openxmlformats.org/officeDocument/2006/relationships/image" Target="../media/image37.pn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9.png"/><Relationship Id="rId12" Type="http://schemas.openxmlformats.org/officeDocument/2006/relationships/slide" Target="slide13.xml"/><Relationship Id="rId17" Type="http://schemas.openxmlformats.org/officeDocument/2006/relationships/image" Target="../media/image41.png"/><Relationship Id="rId2" Type="http://schemas.openxmlformats.org/officeDocument/2006/relationships/audio" Target="&#1055;&#1086;&#1079;&#1076;&#1088;&#1072;&#1074;&#1083;&#1103;&#1102;.mp3" TargetMode="External"/><Relationship Id="rId16" Type="http://schemas.openxmlformats.org/officeDocument/2006/relationships/slide" Target="slide2.xml"/><Relationship Id="rId1" Type="http://schemas.openxmlformats.org/officeDocument/2006/relationships/audio" Target="&#1056;&#1077;&#1082;&#1072;.mp3" TargetMode="External"/><Relationship Id="rId6" Type="http://schemas.openxmlformats.org/officeDocument/2006/relationships/image" Target="../media/image38.gif"/><Relationship Id="rId11" Type="http://schemas.openxmlformats.org/officeDocument/2006/relationships/image" Target="../media/image32.jpeg"/><Relationship Id="rId5" Type="http://schemas.openxmlformats.org/officeDocument/2006/relationships/image" Target="../media/image9.jpeg"/><Relationship Id="rId15" Type="http://schemas.openxmlformats.org/officeDocument/2006/relationships/slide" Target="slide11.xml"/><Relationship Id="rId10" Type="http://schemas.openxmlformats.org/officeDocument/2006/relationships/slide" Target="slide12.xml"/><Relationship Id="rId19" Type="http://schemas.openxmlformats.org/officeDocument/2006/relationships/image" Target="../media/image42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5.png"/><Relationship Id="rId14" Type="http://schemas.openxmlformats.org/officeDocument/2006/relationships/slide" Target="slide1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9.jpeg"/><Relationship Id="rId7" Type="http://schemas.openxmlformats.org/officeDocument/2006/relationships/image" Target="../media/image46.png"/><Relationship Id="rId12" Type="http://schemas.openxmlformats.org/officeDocument/2006/relationships/image" Target="../media/image4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11" Type="http://schemas.openxmlformats.org/officeDocument/2006/relationships/image" Target="../media/image13.png"/><Relationship Id="rId5" Type="http://schemas.openxmlformats.org/officeDocument/2006/relationships/image" Target="../media/image44.png"/><Relationship Id="rId10" Type="http://schemas.openxmlformats.org/officeDocument/2006/relationships/image" Target="../media/image25.png"/><Relationship Id="rId4" Type="http://schemas.openxmlformats.org/officeDocument/2006/relationships/slide" Target="slide10.xml"/><Relationship Id="rId9" Type="http://schemas.openxmlformats.org/officeDocument/2006/relationships/image" Target="../media/image4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slide" Target="slide10.xml"/><Relationship Id="rId9" Type="http://schemas.openxmlformats.org/officeDocument/2006/relationships/image" Target="../media/image2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png"/><Relationship Id="rId3" Type="http://schemas.openxmlformats.org/officeDocument/2006/relationships/image" Target="../media/image45.png"/><Relationship Id="rId7" Type="http://schemas.openxmlformats.org/officeDocument/2006/relationships/image" Target="../media/image48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7.png"/><Relationship Id="rId5" Type="http://schemas.openxmlformats.org/officeDocument/2006/relationships/image" Target="../media/image44.png"/><Relationship Id="rId10" Type="http://schemas.openxmlformats.org/officeDocument/2006/relationships/image" Target="../media/image49.png"/><Relationship Id="rId4" Type="http://schemas.openxmlformats.org/officeDocument/2006/relationships/slide" Target="slide10.xml"/><Relationship Id="rId9" Type="http://schemas.openxmlformats.org/officeDocument/2006/relationships/image" Target="../media/image2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png"/><Relationship Id="rId3" Type="http://schemas.openxmlformats.org/officeDocument/2006/relationships/image" Target="../media/image9.jpe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png"/><Relationship Id="rId11" Type="http://schemas.openxmlformats.org/officeDocument/2006/relationships/image" Target="../media/image49.png"/><Relationship Id="rId5" Type="http://schemas.openxmlformats.org/officeDocument/2006/relationships/slide" Target="slide10.xml"/><Relationship Id="rId10" Type="http://schemas.openxmlformats.org/officeDocument/2006/relationships/image" Target="../media/image25.png"/><Relationship Id="rId4" Type="http://schemas.openxmlformats.org/officeDocument/2006/relationships/image" Target="../media/image45.png"/><Relationship Id="rId9" Type="http://schemas.openxmlformats.org/officeDocument/2006/relationships/image" Target="../media/image4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13" Type="http://schemas.openxmlformats.org/officeDocument/2006/relationships/slide" Target="slide18.xml"/><Relationship Id="rId18" Type="http://schemas.openxmlformats.org/officeDocument/2006/relationships/image" Target="../media/image56.png"/><Relationship Id="rId3" Type="http://schemas.openxmlformats.org/officeDocument/2006/relationships/slideLayout" Target="../slideLayouts/slideLayout2.xml"/><Relationship Id="rId21" Type="http://schemas.openxmlformats.org/officeDocument/2006/relationships/image" Target="../media/image57.png"/><Relationship Id="rId7" Type="http://schemas.openxmlformats.org/officeDocument/2006/relationships/image" Target="../media/image51.png"/><Relationship Id="rId12" Type="http://schemas.openxmlformats.org/officeDocument/2006/relationships/slide" Target="slide17.xml"/><Relationship Id="rId17" Type="http://schemas.openxmlformats.org/officeDocument/2006/relationships/image" Target="../media/image55.png"/><Relationship Id="rId2" Type="http://schemas.openxmlformats.org/officeDocument/2006/relationships/audio" Target="&#1055;&#1086;&#1079;&#1076;&#1088;&#1072;&#1074;&#1083;&#1103;&#1102;.mp3" TargetMode="External"/><Relationship Id="rId16" Type="http://schemas.openxmlformats.org/officeDocument/2006/relationships/slide" Target="slide21.xml"/><Relationship Id="rId20" Type="http://schemas.openxmlformats.org/officeDocument/2006/relationships/slide" Target="slide2.xml"/><Relationship Id="rId1" Type="http://schemas.openxmlformats.org/officeDocument/2006/relationships/audio" Target="&#1061;&#1086;&#1095;&#1091;%20&#1074;&#1072;&#1090;&#1088;&#1091;&#1096;&#1077;&#1082;.mp3" TargetMode="External"/><Relationship Id="rId6" Type="http://schemas.openxmlformats.org/officeDocument/2006/relationships/image" Target="../media/image50.jpeg"/><Relationship Id="rId11" Type="http://schemas.openxmlformats.org/officeDocument/2006/relationships/image" Target="../media/image54.png"/><Relationship Id="rId5" Type="http://schemas.openxmlformats.org/officeDocument/2006/relationships/image" Target="../media/image9.jpeg"/><Relationship Id="rId15" Type="http://schemas.openxmlformats.org/officeDocument/2006/relationships/slide" Target="slide20.xml"/><Relationship Id="rId10" Type="http://schemas.openxmlformats.org/officeDocument/2006/relationships/image" Target="../media/image53.png"/><Relationship Id="rId19" Type="http://schemas.openxmlformats.org/officeDocument/2006/relationships/image" Target="../media/image37.png"/><Relationship Id="rId4" Type="http://schemas.openxmlformats.org/officeDocument/2006/relationships/notesSlide" Target="../notesSlides/notesSlide14.xml"/><Relationship Id="rId9" Type="http://schemas.openxmlformats.org/officeDocument/2006/relationships/image" Target="../media/image52.png"/><Relationship Id="rId14" Type="http://schemas.openxmlformats.org/officeDocument/2006/relationships/slide" Target="slide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4.xml"/><Relationship Id="rId1" Type="http://schemas.openxmlformats.org/officeDocument/2006/relationships/audio" Target="&#1056;&#1099;&#1078;&#1080;&#1081;%20&#1050;&#1091;&#1079;&#1103;.mp3" TargetMode="Externa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9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9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4.png"/><Relationship Id="rId4" Type="http://schemas.openxmlformats.org/officeDocument/2006/relationships/image" Target="../media/image25.png"/><Relationship Id="rId9" Type="http://schemas.openxmlformats.org/officeDocument/2006/relationships/slide" Target="slide16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9.jpeg"/><Relationship Id="rId7" Type="http://schemas.openxmlformats.org/officeDocument/2006/relationships/image" Target="../media/image6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4.png"/><Relationship Id="rId4" Type="http://schemas.openxmlformats.org/officeDocument/2006/relationships/image" Target="../media/image25.png"/><Relationship Id="rId9" Type="http://schemas.openxmlformats.org/officeDocument/2006/relationships/slide" Target="slide16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5.png"/><Relationship Id="rId3" Type="http://schemas.openxmlformats.org/officeDocument/2006/relationships/image" Target="../media/image9.jpeg"/><Relationship Id="rId7" Type="http://schemas.openxmlformats.org/officeDocument/2006/relationships/image" Target="../media/image11.png"/><Relationship Id="rId12" Type="http://schemas.openxmlformats.org/officeDocument/2006/relationships/slide" Target="slide16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slide" Target="slide22.xml"/><Relationship Id="rId11" Type="http://schemas.openxmlformats.org/officeDocument/2006/relationships/image" Target="../media/image14.png"/><Relationship Id="rId5" Type="http://schemas.openxmlformats.org/officeDocument/2006/relationships/image" Target="../media/image10.png"/><Relationship Id="rId10" Type="http://schemas.openxmlformats.org/officeDocument/2006/relationships/slide" Target="slide28.xml"/><Relationship Id="rId4" Type="http://schemas.openxmlformats.org/officeDocument/2006/relationships/slide" Target="slide10.xml"/><Relationship Id="rId9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9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5.png"/><Relationship Id="rId5" Type="http://schemas.openxmlformats.org/officeDocument/2006/relationships/image" Target="../media/image64.png"/><Relationship Id="rId10" Type="http://schemas.openxmlformats.org/officeDocument/2006/relationships/image" Target="../media/image62.png"/><Relationship Id="rId4" Type="http://schemas.openxmlformats.org/officeDocument/2006/relationships/slide" Target="slide16.xml"/><Relationship Id="rId9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9.jpeg"/><Relationship Id="rId7" Type="http://schemas.openxmlformats.org/officeDocument/2006/relationships/image" Target="../media/image6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25.png"/><Relationship Id="rId5" Type="http://schemas.openxmlformats.org/officeDocument/2006/relationships/image" Target="../media/image64.png"/><Relationship Id="rId10" Type="http://schemas.openxmlformats.org/officeDocument/2006/relationships/image" Target="../media/image62.png"/><Relationship Id="rId4" Type="http://schemas.openxmlformats.org/officeDocument/2006/relationships/slide" Target="slide16.xml"/><Relationship Id="rId9" Type="http://schemas.openxmlformats.org/officeDocument/2006/relationships/image" Target="../media/image6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70.png"/><Relationship Id="rId18" Type="http://schemas.openxmlformats.org/officeDocument/2006/relationships/slide" Target="slide27.xml"/><Relationship Id="rId3" Type="http://schemas.openxmlformats.org/officeDocument/2006/relationships/audio" Target="&#1055;&#1086;&#1079;&#1076;&#1088;&#1072;&#1074;&#1083;&#1103;&#1102;.mp3" TargetMode="External"/><Relationship Id="rId21" Type="http://schemas.openxmlformats.org/officeDocument/2006/relationships/image" Target="../media/image72.png"/><Relationship Id="rId7" Type="http://schemas.openxmlformats.org/officeDocument/2006/relationships/image" Target="../media/image65.jpeg"/><Relationship Id="rId12" Type="http://schemas.openxmlformats.org/officeDocument/2006/relationships/image" Target="../media/image69.png"/><Relationship Id="rId17" Type="http://schemas.openxmlformats.org/officeDocument/2006/relationships/slide" Target="slide26.xml"/><Relationship Id="rId2" Type="http://schemas.openxmlformats.org/officeDocument/2006/relationships/audio" Target="&#1055;&#1095;&#1077;&#1083;&#1072;.mp3" TargetMode="External"/><Relationship Id="rId16" Type="http://schemas.openxmlformats.org/officeDocument/2006/relationships/slide" Target="slide25.xml"/><Relationship Id="rId20" Type="http://schemas.openxmlformats.org/officeDocument/2006/relationships/image" Target="../media/image37.png"/><Relationship Id="rId1" Type="http://schemas.openxmlformats.org/officeDocument/2006/relationships/audio" Target="&#1040;%20&#1085;&#1077;%20&#1087;&#1086;&#1088;&#1072;%20&#1083;&#1080;%20&#1085;&#1072;&#1084;%20&#1087;&#1086;&#1076;&#1082;&#1088;&#1077;&#1087;&#1080;&#1090;&#1100;&#1089;&#1103;.mp3" TargetMode="External"/><Relationship Id="rId6" Type="http://schemas.openxmlformats.org/officeDocument/2006/relationships/image" Target="../media/image9.jpeg"/><Relationship Id="rId11" Type="http://schemas.openxmlformats.org/officeDocument/2006/relationships/image" Target="../media/image68.png"/><Relationship Id="rId5" Type="http://schemas.openxmlformats.org/officeDocument/2006/relationships/notesSlide" Target="../notesSlides/notesSlide20.xml"/><Relationship Id="rId15" Type="http://schemas.openxmlformats.org/officeDocument/2006/relationships/slide" Target="slide24.xml"/><Relationship Id="rId10" Type="http://schemas.openxmlformats.org/officeDocument/2006/relationships/image" Target="../media/image67.png"/><Relationship Id="rId19" Type="http://schemas.openxmlformats.org/officeDocument/2006/relationships/image" Target="../media/image71.png"/><Relationship Id="rId4" Type="http://schemas.openxmlformats.org/officeDocument/2006/relationships/slideLayout" Target="../slideLayouts/slideLayout24.xml"/><Relationship Id="rId9" Type="http://schemas.openxmlformats.org/officeDocument/2006/relationships/image" Target="../media/image66.png"/><Relationship Id="rId14" Type="http://schemas.openxmlformats.org/officeDocument/2006/relationships/slide" Target="slide15.xml"/><Relationship Id="rId22" Type="http://schemas.openxmlformats.org/officeDocument/2006/relationships/slide" Target="slide2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73.gif"/><Relationship Id="rId5" Type="http://schemas.openxmlformats.org/officeDocument/2006/relationships/image" Target="../media/image66.png"/><Relationship Id="rId4" Type="http://schemas.openxmlformats.org/officeDocument/2006/relationships/slide" Target="slide22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9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2.xml"/><Relationship Id="rId5" Type="http://schemas.openxmlformats.org/officeDocument/2006/relationships/slide" Target="slide15.xml"/><Relationship Id="rId10" Type="http://schemas.openxmlformats.org/officeDocument/2006/relationships/image" Target="../media/image77.png"/><Relationship Id="rId4" Type="http://schemas.openxmlformats.org/officeDocument/2006/relationships/image" Target="../media/image74.png"/><Relationship Id="rId9" Type="http://schemas.openxmlformats.org/officeDocument/2006/relationships/slide" Target="slide13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9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2.xml"/><Relationship Id="rId5" Type="http://schemas.openxmlformats.org/officeDocument/2006/relationships/slide" Target="slide15.xml"/><Relationship Id="rId4" Type="http://schemas.openxmlformats.org/officeDocument/2006/relationships/image" Target="../media/image74.png"/><Relationship Id="rId9" Type="http://schemas.openxmlformats.org/officeDocument/2006/relationships/image" Target="../media/image78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9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2.xml"/><Relationship Id="rId5" Type="http://schemas.openxmlformats.org/officeDocument/2006/relationships/slide" Target="slide15.xml"/><Relationship Id="rId4" Type="http://schemas.openxmlformats.org/officeDocument/2006/relationships/image" Target="../media/image74.png"/><Relationship Id="rId9" Type="http://schemas.openxmlformats.org/officeDocument/2006/relationships/image" Target="../media/image79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9.jpeg"/><Relationship Id="rId7" Type="http://schemas.openxmlformats.org/officeDocument/2006/relationships/image" Target="../media/image7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2.xml"/><Relationship Id="rId5" Type="http://schemas.openxmlformats.org/officeDocument/2006/relationships/slide" Target="slide15.xml"/><Relationship Id="rId4" Type="http://schemas.openxmlformats.org/officeDocument/2006/relationships/image" Target="../media/image74.png"/><Relationship Id="rId9" Type="http://schemas.openxmlformats.org/officeDocument/2006/relationships/image" Target="../media/image80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slide" Target="slide31.xml"/><Relationship Id="rId3" Type="http://schemas.openxmlformats.org/officeDocument/2006/relationships/notesSlide" Target="../notesSlides/notesSlide26.xml"/><Relationship Id="rId7" Type="http://schemas.openxmlformats.org/officeDocument/2006/relationships/slide" Target="slide34.xml"/><Relationship Id="rId12" Type="http://schemas.openxmlformats.org/officeDocument/2006/relationships/slide" Target="slide30.xml"/><Relationship Id="rId17" Type="http://schemas.openxmlformats.org/officeDocument/2006/relationships/image" Target="../media/image85.png"/><Relationship Id="rId2" Type="http://schemas.openxmlformats.org/officeDocument/2006/relationships/slideLayout" Target="../slideLayouts/slideLayout24.xml"/><Relationship Id="rId16" Type="http://schemas.openxmlformats.org/officeDocument/2006/relationships/image" Target="../media/image84.gif"/><Relationship Id="rId1" Type="http://schemas.openxmlformats.org/officeDocument/2006/relationships/audio" Target="&#1055;&#1088;&#1086;&#1089;&#1090;&#1080;&#1090;&#1077;,%20&#1091;%20&#1074;&#1072;&#1089;%20&#1084;&#1086;&#1078;&#1085;&#1086;%20&#1090;&#1091;&#1090;%20&#1087;&#1088;&#1080;&#1079;&#1077;&#1084;&#1083;&#1080;&#1090;&#1100;&#1089;&#1103;.mp3" TargetMode="External"/><Relationship Id="rId6" Type="http://schemas.openxmlformats.org/officeDocument/2006/relationships/image" Target="../media/image82.png"/><Relationship Id="rId11" Type="http://schemas.openxmlformats.org/officeDocument/2006/relationships/image" Target="../media/image36.png"/><Relationship Id="rId5" Type="http://schemas.openxmlformats.org/officeDocument/2006/relationships/image" Target="../media/image81.gif"/><Relationship Id="rId15" Type="http://schemas.openxmlformats.org/officeDocument/2006/relationships/slide" Target="slide33.xml"/><Relationship Id="rId10" Type="http://schemas.openxmlformats.org/officeDocument/2006/relationships/slide" Target="slide29.xml"/><Relationship Id="rId4" Type="http://schemas.openxmlformats.org/officeDocument/2006/relationships/image" Target="../media/image9.jpeg"/><Relationship Id="rId9" Type="http://schemas.openxmlformats.org/officeDocument/2006/relationships/image" Target="../media/image83.png"/><Relationship Id="rId14" Type="http://schemas.openxmlformats.org/officeDocument/2006/relationships/slide" Target="slide3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83.png"/><Relationship Id="rId5" Type="http://schemas.openxmlformats.org/officeDocument/2006/relationships/image" Target="../media/image25.png"/><Relationship Id="rId4" Type="http://schemas.openxmlformats.org/officeDocument/2006/relationships/image" Target="../media/image84.gi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13" Type="http://schemas.openxmlformats.org/officeDocument/2006/relationships/image" Target="../media/image21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5.png"/><Relationship Id="rId12" Type="http://schemas.openxmlformats.org/officeDocument/2006/relationships/image" Target="../media/image20.png"/><Relationship Id="rId2" Type="http://schemas.openxmlformats.org/officeDocument/2006/relationships/audio" Target="&#1042;&#1086;&#1079;&#1074;&#1088;&#1072;&#1097;&#1077;&#1085;&#1080;&#1077;%20&#1041;&#1083;&#1091;&#1076;&#1085;&#1086;&#1075;&#1086;%20&#1055;&#1086;&#1087;&#1091;&#1075;&#1072;&#1103;%20-...%20&#1053;&#1072;%20&#1089;&#1072;&#1084;&#1086;&#1084;%20&#1080;&#1085;&#1090;&#1077;&#1088;&#1077;&#1089;&#1085;&#1086;&#1084;%20&#1084;&#1077;&#1089;&#1090;&#1077;!.mp3" TargetMode="External"/><Relationship Id="rId1" Type="http://schemas.openxmlformats.org/officeDocument/2006/relationships/audio" Target="&#1057;&#1084;&#1077;&#1093;%20&#1074;&#1077;&#1076;&#1100;&#1084;&#1099;.mp3" TargetMode="External"/><Relationship Id="rId6" Type="http://schemas.openxmlformats.org/officeDocument/2006/relationships/image" Target="../media/image16.jpeg"/><Relationship Id="rId11" Type="http://schemas.openxmlformats.org/officeDocument/2006/relationships/image" Target="../media/image19.png"/><Relationship Id="rId5" Type="http://schemas.openxmlformats.org/officeDocument/2006/relationships/image" Target="../media/image9.jpeg"/><Relationship Id="rId10" Type="http://schemas.openxmlformats.org/officeDocument/2006/relationships/slide" Target="slide4.xml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18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9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8.xml"/><Relationship Id="rId5" Type="http://schemas.openxmlformats.org/officeDocument/2006/relationships/image" Target="../media/image25.png"/><Relationship Id="rId10" Type="http://schemas.openxmlformats.org/officeDocument/2006/relationships/image" Target="../media/image88.png"/><Relationship Id="rId4" Type="http://schemas.openxmlformats.org/officeDocument/2006/relationships/image" Target="../media/image84.gif"/><Relationship Id="rId9" Type="http://schemas.openxmlformats.org/officeDocument/2006/relationships/image" Target="../media/image87.gi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9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8.xml"/><Relationship Id="rId5" Type="http://schemas.openxmlformats.org/officeDocument/2006/relationships/image" Target="../media/image25.png"/><Relationship Id="rId10" Type="http://schemas.openxmlformats.org/officeDocument/2006/relationships/image" Target="../media/image88.png"/><Relationship Id="rId4" Type="http://schemas.openxmlformats.org/officeDocument/2006/relationships/image" Target="../media/image84.gif"/><Relationship Id="rId9" Type="http://schemas.openxmlformats.org/officeDocument/2006/relationships/image" Target="../media/image87.gif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9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8.xml"/><Relationship Id="rId5" Type="http://schemas.openxmlformats.org/officeDocument/2006/relationships/image" Target="../media/image25.png"/><Relationship Id="rId10" Type="http://schemas.openxmlformats.org/officeDocument/2006/relationships/image" Target="../media/image88.png"/><Relationship Id="rId4" Type="http://schemas.openxmlformats.org/officeDocument/2006/relationships/image" Target="../media/image84.gif"/><Relationship Id="rId9" Type="http://schemas.openxmlformats.org/officeDocument/2006/relationships/image" Target="../media/image87.gi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9.jpeg"/><Relationship Id="rId7" Type="http://schemas.openxmlformats.org/officeDocument/2006/relationships/image" Target="../media/image8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28.xml"/><Relationship Id="rId5" Type="http://schemas.openxmlformats.org/officeDocument/2006/relationships/image" Target="../media/image25.png"/><Relationship Id="rId10" Type="http://schemas.openxmlformats.org/officeDocument/2006/relationships/image" Target="../media/image88.png"/><Relationship Id="rId4" Type="http://schemas.openxmlformats.org/officeDocument/2006/relationships/image" Target="../media/image84.gif"/><Relationship Id="rId9" Type="http://schemas.openxmlformats.org/officeDocument/2006/relationships/image" Target="../media/image87.gi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png"/><Relationship Id="rId13" Type="http://schemas.openxmlformats.org/officeDocument/2006/relationships/image" Target="../media/image36.png"/><Relationship Id="rId3" Type="http://schemas.openxmlformats.org/officeDocument/2006/relationships/slideLayout" Target="../slideLayouts/slideLayout24.xml"/><Relationship Id="rId7" Type="http://schemas.openxmlformats.org/officeDocument/2006/relationships/slide" Target="slide35.xml"/><Relationship Id="rId12" Type="http://schemas.openxmlformats.org/officeDocument/2006/relationships/image" Target="../media/image93.png"/><Relationship Id="rId2" Type="http://schemas.openxmlformats.org/officeDocument/2006/relationships/audio" Target="&#1052;&#1077;&#1083;&#1086;&#1076;&#1080;&#1103;.mp3" TargetMode="External"/><Relationship Id="rId1" Type="http://schemas.openxmlformats.org/officeDocument/2006/relationships/audio" Target="&#1040;%20&#1084;&#1099;%20&#1091;&#1078;&#1077;%20&#1087;&#1086;&#1084;&#1080;&#1088;&#1080;&#1083;&#1080;&#1089;&#1100;.mp3" TargetMode="External"/><Relationship Id="rId6" Type="http://schemas.openxmlformats.org/officeDocument/2006/relationships/image" Target="../media/image89.jpeg"/><Relationship Id="rId11" Type="http://schemas.openxmlformats.org/officeDocument/2006/relationships/image" Target="../media/image92.png"/><Relationship Id="rId5" Type="http://schemas.openxmlformats.org/officeDocument/2006/relationships/image" Target="../media/image9.jpeg"/><Relationship Id="rId10" Type="http://schemas.openxmlformats.org/officeDocument/2006/relationships/image" Target="../media/image91.png"/><Relationship Id="rId4" Type="http://schemas.openxmlformats.org/officeDocument/2006/relationships/notesSlide" Target="../notesSlides/notesSlide32.xml"/><Relationship Id="rId9" Type="http://schemas.openxmlformats.org/officeDocument/2006/relationships/image" Target="../media/image90.pn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slide" Target="slide36.xml"/><Relationship Id="rId3" Type="http://schemas.openxmlformats.org/officeDocument/2006/relationships/notesSlide" Target="../notesSlides/notesSlide33.xml"/><Relationship Id="rId7" Type="http://schemas.openxmlformats.org/officeDocument/2006/relationships/image" Target="../media/image96.png"/><Relationship Id="rId2" Type="http://schemas.openxmlformats.org/officeDocument/2006/relationships/slideLayout" Target="../slideLayouts/slideLayout24.xml"/><Relationship Id="rId1" Type="http://schemas.openxmlformats.org/officeDocument/2006/relationships/audio" Target="&#1063;&#1072;&#1089;&#1090;&#1091;&#1096;&#1082;&#1080;.MP3" TargetMode="External"/><Relationship Id="rId6" Type="http://schemas.openxmlformats.org/officeDocument/2006/relationships/image" Target="../media/image95.gif"/><Relationship Id="rId5" Type="http://schemas.openxmlformats.org/officeDocument/2006/relationships/image" Target="../media/image94.jpeg"/><Relationship Id="rId10" Type="http://schemas.openxmlformats.org/officeDocument/2006/relationships/image" Target="../media/image20.png"/><Relationship Id="rId4" Type="http://schemas.openxmlformats.org/officeDocument/2006/relationships/image" Target="../media/image9.jpeg"/><Relationship Id="rId9" Type="http://schemas.openxmlformats.org/officeDocument/2006/relationships/image" Target="../media/image97.png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418/4243123.2f/0_877a7_fac50a03_XL&#1098;" TargetMode="External"/><Relationship Id="rId13" Type="http://schemas.openxmlformats.org/officeDocument/2006/relationships/hyperlink" Target="http://www.4kids.com.ua/club/song/downloads/41/" TargetMode="External"/><Relationship Id="rId18" Type="http://schemas.openxmlformats.org/officeDocument/2006/relationships/hyperlink" Target="http://img-fotki.yandex.ru/get/4402/ladyo2004.7f/0_4f2c3_7cfee19c_S.jpg" TargetMode="External"/><Relationship Id="rId26" Type="http://schemas.openxmlformats.org/officeDocument/2006/relationships/hyperlink" Target="http://soundik.com/zvuk-zhurchaniya-gornoi-reki" TargetMode="External"/><Relationship Id="rId3" Type="http://schemas.openxmlformats.org/officeDocument/2006/relationships/hyperlink" Target="http://img-fotki.yandex.ru/get/5009/svetlera.3ed/0_63813_4c7691b5_XXXL" TargetMode="External"/><Relationship Id="rId21" Type="http://schemas.openxmlformats.org/officeDocument/2006/relationships/hyperlink" Target="http://nattik.ru/wp-content/uploads/2010/02/emelya.jpg" TargetMode="External"/><Relationship Id="rId7" Type="http://schemas.openxmlformats.org/officeDocument/2006/relationships/hyperlink" Target="http://img-fotki.yandex.ru/get/5605/goroshcko-tatjana.22/0_52ab5_127c2c0d_XL" TargetMode="External"/><Relationship Id="rId12" Type="http://schemas.openxmlformats.org/officeDocument/2006/relationships/hyperlink" Target="http://img-fotki.yandex.ru/get/4609/81939623.e/0_7ae52_9f3f095f_S.jpg" TargetMode="External"/><Relationship Id="rId17" Type="http://schemas.openxmlformats.org/officeDocument/2006/relationships/hyperlink" Target="http://aim-iq.ru/images/TUM/elka.png" TargetMode="External"/><Relationship Id="rId25" Type="http://schemas.openxmlformats.org/officeDocument/2006/relationships/hyperlink" Target="http://img-fotki.yandex.ru/get/4518/102699435.2fa/0_6b9df_9e4d9de2_XXXL" TargetMode="External"/><Relationship Id="rId2" Type="http://schemas.openxmlformats.org/officeDocument/2006/relationships/image" Target="../media/image9.jpeg"/><Relationship Id="rId16" Type="http://schemas.openxmlformats.org/officeDocument/2006/relationships/hyperlink" Target="http://ozarnik.ru/muz/filmus/217-ringtony-iz-multika-vozvrashhenie-bludnogo-popugaya.html" TargetMode="External"/><Relationship Id="rId20" Type="http://schemas.openxmlformats.org/officeDocument/2006/relationships/hyperlink" Target="http://img-fotki.yandex.ru/get/4401/ladyo2004.7d/0_4f288_d856f07f_S.jpg" TargetMode="External"/><Relationship Id="rId29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014.radikal.ru/0710/dd/38ca312f81c0.png" TargetMode="External"/><Relationship Id="rId11" Type="http://schemas.openxmlformats.org/officeDocument/2006/relationships/hyperlink" Target="http://img1.liveinternet.ru/images/attach/c/2/70/3/70003451_post2901941281415971.png" TargetMode="External"/><Relationship Id="rId24" Type="http://schemas.openxmlformats.org/officeDocument/2006/relationships/hyperlink" Target="http://dou295-1.narod.ru/images/liguha.png" TargetMode="External"/><Relationship Id="rId5" Type="http://schemas.openxmlformats.org/officeDocument/2006/relationships/hyperlink" Target="http://img-fotki.yandex.ru/get/5608/svetlera.3ed/0_6380b_35909ba6_XXL" TargetMode="External"/><Relationship Id="rId15" Type="http://schemas.openxmlformats.org/officeDocument/2006/relationships/hyperlink" Target="http://mptron.com/info/18708.htm" TargetMode="External"/><Relationship Id="rId23" Type="http://schemas.openxmlformats.org/officeDocument/2006/relationships/hyperlink" Target="http://www.goodfishing.ru/images/fotofish/shuka.jpg" TargetMode="External"/><Relationship Id="rId28" Type="http://schemas.openxmlformats.org/officeDocument/2006/relationships/slide" Target="slide35.xml"/><Relationship Id="rId10" Type="http://schemas.openxmlformats.org/officeDocument/2006/relationships/hyperlink" Target="http://s002.radikal.ru/i199/1005/b0/da6e65a47925.png" TargetMode="External"/><Relationship Id="rId19" Type="http://schemas.openxmlformats.org/officeDocument/2006/relationships/hyperlink" Target="http://img-fotki.yandex.ru/get/5107/ladyo2004.7f/0_4f2cc_5b052124_S.jpg" TargetMode="External"/><Relationship Id="rId4" Type="http://schemas.openxmlformats.org/officeDocument/2006/relationships/hyperlink" Target="http://edu-teacherzv.ucoz.ru/load/shablony_i_fony_dlja_prezentacij/4" TargetMode="External"/><Relationship Id="rId9" Type="http://schemas.openxmlformats.org/officeDocument/2006/relationships/hyperlink" Target="http://img1.liveinternet.ru/images/attach/c/2/68/4/68004270_1292617533_06.png" TargetMode="External"/><Relationship Id="rId14" Type="http://schemas.openxmlformats.org/officeDocument/2006/relationships/hyperlink" Target="http://img-fotki.yandex.ru/get/4708/28257045.67e/0_72ab0_7518dbf5_S" TargetMode="External"/><Relationship Id="rId22" Type="http://schemas.openxmlformats.org/officeDocument/2006/relationships/hyperlink" Target="http://img-fotki.yandex.ru/get/4411/28257045.57b/0_6d26e_107f8f26_L.jpg" TargetMode="External"/><Relationship Id="rId27" Type="http://schemas.openxmlformats.org/officeDocument/2006/relationships/hyperlink" Target="http://soleja.free.fr/images/maltese_falcon2.jpg" TargetMode="Externa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hyperlink" Target="http://img-fotki.yandex.ru/get/4523/102699435.3bf/0_7178b_aeb2a6dd_S.jpg" TargetMode="External"/><Relationship Id="rId13" Type="http://schemas.openxmlformats.org/officeDocument/2006/relationships/hyperlink" Target="http://zvuki-tut.narod.ru/pchela/" TargetMode="External"/><Relationship Id="rId18" Type="http://schemas.openxmlformats.org/officeDocument/2006/relationships/hyperlink" Target="http://fotoramochki.com/images/clipart-vozdushnyj-sharik_small.png" TargetMode="External"/><Relationship Id="rId26" Type="http://schemas.openxmlformats.org/officeDocument/2006/relationships/hyperlink" Target="http://i023.radikal.ru/1005/57/870f400b1696.png" TargetMode="External"/><Relationship Id="rId3" Type="http://schemas.openxmlformats.org/officeDocument/2006/relationships/hyperlink" Target="http://img-fotki.yandex.ru/get/5014/89635038.622/0_6fcd8_2610fba5_L" TargetMode="External"/><Relationship Id="rId21" Type="http://schemas.openxmlformats.org/officeDocument/2006/relationships/hyperlink" Target="http://img-fotki.yandex.ru/get/5505/valenta-mog.73/0_63c3e_d49bbe9a_L.jpg" TargetMode="External"/><Relationship Id="rId7" Type="http://schemas.openxmlformats.org/officeDocument/2006/relationships/hyperlink" Target="http://img0.liveinternet.ru/images/attach/c/0/63/145/63145952_1282676607_03.png" TargetMode="External"/><Relationship Id="rId12" Type="http://schemas.openxmlformats.org/officeDocument/2006/relationships/hyperlink" Target="http://www.ladue.k12.mo.us/spoede/teach-portal/specialists/counselor/images/bee_clipart_bumble_bee.png" TargetMode="External"/><Relationship Id="rId17" Type="http://schemas.openxmlformats.org/officeDocument/2006/relationships/hyperlink" Target="http://img-fotki.yandex.ru/get/4409/28257045.57a/0_6d24d_c1e6ecf5_L.jpg" TargetMode="External"/><Relationship Id="rId25" Type="http://schemas.openxmlformats.org/officeDocument/2006/relationships/hyperlink" Target="http://img01.chitalnya.ru/upload/229/52707198681309.gif" TargetMode="External"/><Relationship Id="rId2" Type="http://schemas.openxmlformats.org/officeDocument/2006/relationships/image" Target="../media/image9.jpeg"/><Relationship Id="rId16" Type="http://schemas.openxmlformats.org/officeDocument/2006/relationships/hyperlink" Target="http://bestgif.su/_ph/44/2/343411887.gif" TargetMode="External"/><Relationship Id="rId20" Type="http://schemas.openxmlformats.org/officeDocument/2006/relationships/hyperlink" Target="http://4put.ru/pictures/max/46/144270.jpg" TargetMode="External"/><Relationship Id="rId29" Type="http://schemas.openxmlformats.org/officeDocument/2006/relationships/image" Target="../media/image98.pn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50.radikal.ru/i129/0812/27/bfeeae20a366.png" TargetMode="External"/><Relationship Id="rId11" Type="http://schemas.openxmlformats.org/officeDocument/2006/relationships/hyperlink" Target="http://fotki.yandex.ru/users/ladyo2004/view/308718?page=8" TargetMode="External"/><Relationship Id="rId24" Type="http://schemas.openxmlformats.org/officeDocument/2006/relationships/hyperlink" Target="http://img1.liveinternet.ru/images/attach/c/0/63/145/63145954_1282676666_04.png" TargetMode="External"/><Relationship Id="rId5" Type="http://schemas.openxmlformats.org/officeDocument/2006/relationships/hyperlink" Target="http://s46.radikal.ru/i113/0809/2b/a9de8782d2a2.png" TargetMode="External"/><Relationship Id="rId15" Type="http://schemas.openxmlformats.org/officeDocument/2006/relationships/hyperlink" Target="http://metod-sunduchok.ucoz.ru/load/48-1-0-225" TargetMode="External"/><Relationship Id="rId23" Type="http://schemas.openxmlformats.org/officeDocument/2006/relationships/hyperlink" Target="http://mp3class.3dn.ru/load/detskie_pesni/chastushki_babok_ezhek/8-1-0-492" TargetMode="External"/><Relationship Id="rId28" Type="http://schemas.openxmlformats.org/officeDocument/2006/relationships/slide" Target="slide35.xml"/><Relationship Id="rId10" Type="http://schemas.openxmlformats.org/officeDocument/2006/relationships/hyperlink" Target="http://pictures.ucoz.ru/_ph/3/2/301769570.png" TargetMode="External"/><Relationship Id="rId19" Type="http://schemas.openxmlformats.org/officeDocument/2006/relationships/hyperlink" Target="http://s1.postimage.org/nbnzyll54/image.png" TargetMode="External"/><Relationship Id="rId4" Type="http://schemas.openxmlformats.org/officeDocument/2006/relationships/hyperlink" Target="http://wav.wizardsound.ru/main/sounds/cartoons/1675-narezki-iz-multfilma-domovenok-kuzya.html" TargetMode="External"/><Relationship Id="rId9" Type="http://schemas.openxmlformats.org/officeDocument/2006/relationships/hyperlink" Target="http://img-fotki.yandex.ru/get/5310/102699435.3c0/0_71794_8dd57294_S.jpg" TargetMode="External"/><Relationship Id="rId14" Type="http://schemas.openxmlformats.org/officeDocument/2006/relationships/hyperlink" Target="http://winnieosho.narod.ru/songswinnie.html" TargetMode="External"/><Relationship Id="rId22" Type="http://schemas.openxmlformats.org/officeDocument/2006/relationships/hyperlink" Target="http://s13.radikal.ru/i186/1107/c2/9bd40bea064b.png" TargetMode="External"/><Relationship Id="rId27" Type="http://schemas.openxmlformats.org/officeDocument/2006/relationships/hyperlink" Target="http://www.labbox.ru/webasyst_setup/published/publicdata/DB36368M/attachments/SC/products_pictures/IMG_9642_enl.jpg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9.jpe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3.png"/><Relationship Id="rId5" Type="http://schemas.openxmlformats.org/officeDocument/2006/relationships/slide" Target="slide5.xml"/><Relationship Id="rId4" Type="http://schemas.openxmlformats.org/officeDocument/2006/relationships/image" Target="../media/image2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6.xml"/><Relationship Id="rId3" Type="http://schemas.openxmlformats.org/officeDocument/2006/relationships/image" Target="../media/image9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10" Type="http://schemas.openxmlformats.org/officeDocument/2006/relationships/image" Target="../media/image30.png"/><Relationship Id="rId4" Type="http://schemas.openxmlformats.org/officeDocument/2006/relationships/image" Target="../media/image12.png"/><Relationship Id="rId9" Type="http://schemas.openxmlformats.org/officeDocument/2006/relationships/image" Target="../media/image29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7.xml"/><Relationship Id="rId3" Type="http://schemas.openxmlformats.org/officeDocument/2006/relationships/image" Target="../media/image9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5" Type="http://schemas.openxmlformats.org/officeDocument/2006/relationships/image" Target="../media/image27.png"/><Relationship Id="rId10" Type="http://schemas.openxmlformats.org/officeDocument/2006/relationships/image" Target="../media/image30.png"/><Relationship Id="rId4" Type="http://schemas.openxmlformats.org/officeDocument/2006/relationships/image" Target="../media/image28.png"/><Relationship Id="rId9" Type="http://schemas.openxmlformats.org/officeDocument/2006/relationships/image" Target="../media/image29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9.jpeg"/><Relationship Id="rId7" Type="http://schemas.openxmlformats.org/officeDocument/2006/relationships/image" Target="../media/image2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6.png"/><Relationship Id="rId5" Type="http://schemas.openxmlformats.org/officeDocument/2006/relationships/image" Target="../media/image12.png"/><Relationship Id="rId10" Type="http://schemas.openxmlformats.org/officeDocument/2006/relationships/image" Target="../media/image30.png"/><Relationship Id="rId4" Type="http://schemas.openxmlformats.org/officeDocument/2006/relationships/image" Target="../media/image27.png"/><Relationship Id="rId9" Type="http://schemas.openxmlformats.org/officeDocument/2006/relationships/image" Target="../media/image2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9.jpe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2.png"/><Relationship Id="rId11" Type="http://schemas.openxmlformats.org/officeDocument/2006/relationships/image" Target="../media/image30.png"/><Relationship Id="rId5" Type="http://schemas.openxmlformats.org/officeDocument/2006/relationships/slide" Target="slide4.xml"/><Relationship Id="rId10" Type="http://schemas.openxmlformats.org/officeDocument/2006/relationships/image" Target="../media/image29.png"/><Relationship Id="rId4" Type="http://schemas.openxmlformats.org/officeDocument/2006/relationships/image" Target="../media/image27.png"/><Relationship Id="rId9" Type="http://schemas.openxmlformats.org/officeDocument/2006/relationships/slide" Target="slide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2.xml"/><Relationship Id="rId13" Type="http://schemas.openxmlformats.org/officeDocument/2006/relationships/image" Target="../media/image7.png"/><Relationship Id="rId18" Type="http://schemas.openxmlformats.org/officeDocument/2006/relationships/image" Target="../media/image37.png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32.jpeg"/><Relationship Id="rId12" Type="http://schemas.openxmlformats.org/officeDocument/2006/relationships/image" Target="../media/image26.png"/><Relationship Id="rId17" Type="http://schemas.openxmlformats.org/officeDocument/2006/relationships/image" Target="../media/image36.png"/><Relationship Id="rId2" Type="http://schemas.openxmlformats.org/officeDocument/2006/relationships/slideLayout" Target="../slideLayouts/slideLayout18.xml"/><Relationship Id="rId16" Type="http://schemas.openxmlformats.org/officeDocument/2006/relationships/image" Target="../media/image35.jpeg"/><Relationship Id="rId1" Type="http://schemas.openxmlformats.org/officeDocument/2006/relationships/audio" Target="&#1055;&#1086;&#1079;&#1076;&#1088;&#1072;&#1074;&#1083;&#1103;&#1102;.mp3" TargetMode="External"/><Relationship Id="rId6" Type="http://schemas.openxmlformats.org/officeDocument/2006/relationships/image" Target="../media/image31.jpeg"/><Relationship Id="rId11" Type="http://schemas.openxmlformats.org/officeDocument/2006/relationships/image" Target="../media/image12.png"/><Relationship Id="rId5" Type="http://schemas.openxmlformats.org/officeDocument/2006/relationships/image" Target="../media/image22.png"/><Relationship Id="rId15" Type="http://schemas.openxmlformats.org/officeDocument/2006/relationships/image" Target="../media/image34.jpeg"/><Relationship Id="rId10" Type="http://schemas.openxmlformats.org/officeDocument/2006/relationships/slide" Target="slide4.xml"/><Relationship Id="rId4" Type="http://schemas.openxmlformats.org/officeDocument/2006/relationships/image" Target="../media/image9.jpeg"/><Relationship Id="rId9" Type="http://schemas.openxmlformats.org/officeDocument/2006/relationships/image" Target="../media/image2.png"/><Relationship Id="rId1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alphaModFix amt="92000"/>
            <a:lum/>
          </a:blip>
          <a:srcRect/>
          <a:stretch>
            <a:fillRect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0512" y="0"/>
            <a:ext cx="1333488" cy="13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Вертикальный свиток 3"/>
          <p:cNvSpPr/>
          <p:nvPr/>
        </p:nvSpPr>
        <p:spPr>
          <a:xfrm>
            <a:off x="-32" y="214290"/>
            <a:ext cx="5929322" cy="4286280"/>
          </a:xfrm>
          <a:prstGeom prst="verticalScroll">
            <a:avLst>
              <a:gd name="adj" fmla="val 9971"/>
            </a:avLst>
          </a:prstGeom>
          <a:solidFill>
            <a:srgbClr val="FFFFCC">
              <a:alpha val="58000"/>
            </a:srgb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prstClr val="white"/>
                </a:solidFill>
              </a:rPr>
              <a:t> </a:t>
            </a: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Bookman Old Style" pitchFamily="18" charset="0"/>
              </a:rPr>
              <a:t>По тропинкам химических знаний</a:t>
            </a:r>
          </a:p>
          <a:p>
            <a:pPr algn="ctr"/>
            <a:endParaRPr lang="ru-RU" sz="1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/>
            <a:endParaRPr lang="ru-RU" sz="28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 algn="ctr"/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5" name="Picture 6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786182" y="5572140"/>
            <a:ext cx="110871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4126950"/>
            <a:ext cx="2428892" cy="2659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714876" y="3429000"/>
            <a:ext cx="2071702" cy="24627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000892" y="2755936"/>
            <a:ext cx="2143140" cy="33162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29256" y="357166"/>
            <a:ext cx="14287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0"/>
            <a:ext cx="1428750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Песенка Красной Шапоч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screen"/>
          <a:stretch>
            <a:fillRect/>
          </a:stretch>
        </p:blipFill>
        <p:spPr>
          <a:xfrm>
            <a:off x="8101013" y="6215082"/>
            <a:ext cx="304800" cy="304800"/>
          </a:xfrm>
          <a:prstGeom prst="rect">
            <a:avLst/>
          </a:prstGeom>
        </p:spPr>
      </p:pic>
      <p:sp>
        <p:nvSpPr>
          <p:cNvPr id="13" name="Подзаголовок 4"/>
          <p:cNvSpPr>
            <a:spLocks noGrp="1"/>
          </p:cNvSpPr>
          <p:nvPr/>
        </p:nvSpPr>
        <p:spPr bwMode="auto">
          <a:xfrm>
            <a:off x="-396552" y="2852936"/>
            <a:ext cx="64008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b="1" kern="1200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b="1" kern="1200">
                <a:solidFill>
                  <a:schemeClr val="tx1">
                    <a:tint val="75000"/>
                  </a:schemeClr>
                </a:solidFill>
                <a:latin typeface="Constantia" pitchFamily="18" charset="0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b="1" kern="1200">
                <a:solidFill>
                  <a:schemeClr val="tx1">
                    <a:tint val="75000"/>
                  </a:schemeClr>
                </a:solidFill>
                <a:latin typeface="Constantia" pitchFamily="18" charset="0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Constantia" pitchFamily="18" charset="0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b="1" kern="1200">
                <a:solidFill>
                  <a:schemeClr val="tx1">
                    <a:tint val="75000"/>
                  </a:schemeClr>
                </a:solidFill>
                <a:latin typeface="Constantia" pitchFamily="18" charset="0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Учитель химии </a:t>
            </a:r>
          </a:p>
          <a:p>
            <a:pPr eaLnBrk="1" hangingPunct="1">
              <a:defRPr/>
            </a:pPr>
            <a:r>
              <a:rPr lang="ru-RU" sz="2400" dirty="0" err="1" smtClean="0">
                <a:solidFill>
                  <a:schemeClr val="tx1"/>
                </a:solidFill>
              </a:rPr>
              <a:t>МКОУ-Тыгишской</a:t>
            </a:r>
            <a:r>
              <a:rPr lang="ru-RU" sz="2400" dirty="0" smtClean="0">
                <a:solidFill>
                  <a:schemeClr val="tx1"/>
                </a:solidFill>
              </a:rPr>
              <a:t> СОШ</a:t>
            </a:r>
          </a:p>
          <a:p>
            <a:pPr eaLnBrk="1" hangingPunct="1">
              <a:defRPr/>
            </a:pPr>
            <a:r>
              <a:rPr lang="ru-RU" sz="2400" dirty="0" smtClean="0">
                <a:solidFill>
                  <a:schemeClr val="tx1"/>
                </a:solidFill>
              </a:rPr>
              <a:t>Д.Е. Ляпустина</a:t>
            </a:r>
          </a:p>
          <a:p>
            <a:pPr eaLnBrk="1" hangingPunct="1">
              <a:defRPr/>
            </a:pPr>
            <a:endParaRPr lang="ru-RU" dirty="0"/>
          </a:p>
        </p:txBody>
      </p:sp>
    </p:spTree>
  </p:cSld>
  <p:clrMapOvr>
    <a:masterClrMapping/>
  </p:clrMapOvr>
  <p:transition advClick="0" advTm="23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7" presetClass="entr" presetSubtype="8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7.40741E-6 C 0.00244 0.00231 0.0066 0.003 0.00747 0.00671 C 0.01077 0.02013 0.01129 0.03448 0.01372 0.04837 C 0.01632 0.12222 0.01563 0.19698 0.02622 0.2699 C 0.02657 0.27777 0.02622 0.28564 0.02744 0.29328 C 0.02865 0.29999 0.03681 0.32198 0.03994 0.32823 C 0.04237 0.33842 0.04619 0.34351 0.05122 0.35161 C 0.0566 0.35995 0.06042 0.37036 0.06615 0.37823 C 0.07171 0.38564 0.07987 0.39073 0.08629 0.39652 C 0.0941 0.40347 0.08803 0.40022 0.09497 0.40323 C 0.11007 0.41712 0.12674 0.42476 0.14497 0.42823 C 0.16025 0.43472 0.17691 0.42985 0.19254 0.42661 C 0.2033 0.41944 0.21494 0.4199 0.22622 0.41504 C 0.23004 0.41157 0.23369 0.40833 0.2375 0.40485 C 0.23994 0.40254 0.24497 0.39837 0.24497 0.39837 C 0.24723 0.39374 0.24983 0.39097 0.25244 0.38657 C 0.25539 0.38171 0.2566 0.37615 0.2599 0.37152 C 0.26407 0.35161 0.26007 0.37291 0.2625 0.32661 C 0.26355 0.30717 0.27153 0.28888 0.275 0.2699 C 0.27674 0.25995 0.27657 0.25092 0.28004 0.24166 C 0.28299 0.22499 0.28073 0.23217 0.28629 0.2199 C 0.28941 0.20323 0.29358 0.19097 0.29879 0.17499 C 0.30191 0.16573 0.30261 0.15995 0.30747 0.15161 C 0.30869 0.14328 0.31164 0.13101 0.31615 0.12499 C 0.31771 0.11921 0.31997 0.11643 0.3224 0.11157 C 0.32882 0.0986 0.33386 0.0912 0.34497 0.08657 C 0.35521 0.08796 0.36216 0.08911 0.37119 0.0949 C 0.37935 0.10578 0.39132 0.10856 0.4 0.11828 C 0.4033 0.12198 0.40712 0.12731 0.4099 0.13171 C 0.41476 0.13958 0.4198 0.14698 0.4224 0.15671 C 0.42362 0.16157 0.42622 0.17152 0.42622 0.17152 C 0.43143 0.21458 0.43021 0.25856 0.425 0.30161 C 0.42535 0.34189 0.40087 0.47592 0.45747 0.49999 C 0.47275 0.49791 0.46771 0.49814 0.48004 0.48657 C 0.48299 0.48379 0.4875 0.47661 0.4875 0.47661 C 0.48976 0.46897 0.49237 0.4655 0.49497 0.45833 C 0.49532 0.45555 0.49532 0.45254 0.49619 0.44999 C 0.49671 0.4486 0.49827 0.44791 0.49879 0.44652 C 0.50139 0.43981 0.5033 0.4287 0.50504 0.42152 C 0.50608 0.41712 0.50747 0.40833 0.50747 0.40833 C 0.50834 0.36712 0.50938 0.32615 0.51129 0.28495 C 0.51198 0.27106 0.51112 0.25624 0.51754 0.2449 C 0.52014 0.23472 0.52709 0.21851 0.5349 0.21504 C 0.55035 0.20115 0.56615 0.20046 0.58369 0.1949 C 0.59844 0.19027 0.61198 0.18101 0.62622 0.17499 C 0.6349 0.16712 0.6448 0.16597 0.65365 0.15833 C 0.66146 0.15161 0.66823 0.14328 0.675 0.13495 C 0.67327 0.09351 0.6757 0.10485 0.64115 0.10485 " pathEditMode="relative" ptsTypes="fffffffffffffffffffffffffffffffffffffffffffffffA">
                                      <p:cBhvr>
                                        <p:cTn id="13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2"/>
                                            </p:cond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8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3" showWhenStopped="0">
                <p:cTn id="1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Емелино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счастье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026" name="Picture 2" descr="C:\Documents and Settings\Admin\Рабочий стол\20a15f2c3afa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14049" y="785794"/>
            <a:ext cx="8692809" cy="5929354"/>
          </a:xfrm>
          <a:prstGeom prst="rect">
            <a:avLst/>
          </a:prstGeom>
          <a:noFill/>
        </p:spPr>
      </p:pic>
      <p:pic>
        <p:nvPicPr>
          <p:cNvPr id="6" name="Рек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screen"/>
          <a:stretch>
            <a:fillRect/>
          </a:stretch>
        </p:blipFill>
        <p:spPr>
          <a:xfrm>
            <a:off x="214282" y="142852"/>
            <a:ext cx="304800" cy="304800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2786058"/>
            <a:ext cx="1704011" cy="22288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957037" y="4357694"/>
            <a:ext cx="1901507" cy="22604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Блок-схема: альтернативный процесс 8"/>
          <p:cNvSpPr/>
          <p:nvPr/>
        </p:nvSpPr>
        <p:spPr>
          <a:xfrm>
            <a:off x="2786050" y="785794"/>
            <a:ext cx="6072230" cy="1571636"/>
          </a:xfrm>
          <a:prstGeom prst="flowChartAlternateProcess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Емеля пришел порыбачить. Помоги ему поймать как можно больше щук.</a:t>
            </a:r>
          </a:p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Но так как мостик очень ветхий, нужно еще и построить новый мост, чтобы Емеля с уловом смог перейти речку.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10" name="Цилиндр 9">
            <a:hlinkClick r:id="rId10" action="ppaction://hlinksldjump"/>
          </p:cNvPr>
          <p:cNvSpPr/>
          <p:nvPr/>
        </p:nvSpPr>
        <p:spPr>
          <a:xfrm>
            <a:off x="642910" y="5929330"/>
            <a:ext cx="928694" cy="642942"/>
          </a:xfrm>
          <a:prstGeom prst="can">
            <a:avLst>
              <a:gd name="adj" fmla="val 50000"/>
            </a:avLst>
          </a:prstGeom>
          <a:blipFill>
            <a:blip r:embed="rId11" cstate="screen"/>
            <a:tile tx="0" ty="0" sx="100000" sy="100000" flip="none" algn="tl"/>
          </a:blipFill>
          <a:ln w="6350">
            <a:solidFill>
              <a:srgbClr val="996600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itchFamily="18" charset="0"/>
              </a:rPr>
              <a:t>1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11" name="Цилиндр 10">
            <a:hlinkClick r:id="rId12" action="ppaction://hlinksldjump"/>
          </p:cNvPr>
          <p:cNvSpPr/>
          <p:nvPr/>
        </p:nvSpPr>
        <p:spPr>
          <a:xfrm>
            <a:off x="1928794" y="5500702"/>
            <a:ext cx="928694" cy="642942"/>
          </a:xfrm>
          <a:prstGeom prst="can">
            <a:avLst>
              <a:gd name="adj" fmla="val 50000"/>
            </a:avLst>
          </a:prstGeom>
          <a:blipFill>
            <a:blip r:embed="rId11" cstate="screen"/>
            <a:tile tx="0" ty="0" sx="100000" sy="100000" flip="none" algn="tl"/>
          </a:blipFill>
          <a:ln w="6350">
            <a:solidFill>
              <a:srgbClr val="996600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itchFamily="18" charset="0"/>
              </a:rPr>
              <a:t>2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12" name="Цилиндр 11">
            <a:hlinkClick r:id="rId13" action="ppaction://hlinksldjump"/>
          </p:cNvPr>
          <p:cNvSpPr/>
          <p:nvPr/>
        </p:nvSpPr>
        <p:spPr>
          <a:xfrm>
            <a:off x="3143240" y="5572140"/>
            <a:ext cx="928694" cy="642942"/>
          </a:xfrm>
          <a:prstGeom prst="can">
            <a:avLst>
              <a:gd name="adj" fmla="val 50000"/>
            </a:avLst>
          </a:prstGeom>
          <a:blipFill>
            <a:blip r:embed="rId11" cstate="screen"/>
            <a:tile tx="0" ty="0" sx="100000" sy="100000" flip="none" algn="tl"/>
          </a:blipFill>
          <a:ln w="6350">
            <a:solidFill>
              <a:srgbClr val="996600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itchFamily="18" charset="0"/>
              </a:rPr>
              <a:t>3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13" name="Цилиндр 12">
            <a:hlinkClick r:id="rId14" action="ppaction://hlinksldjump"/>
          </p:cNvPr>
          <p:cNvSpPr/>
          <p:nvPr/>
        </p:nvSpPr>
        <p:spPr>
          <a:xfrm>
            <a:off x="4107653" y="5000636"/>
            <a:ext cx="928694" cy="642942"/>
          </a:xfrm>
          <a:prstGeom prst="can">
            <a:avLst>
              <a:gd name="adj" fmla="val 50000"/>
            </a:avLst>
          </a:prstGeom>
          <a:blipFill>
            <a:blip r:embed="rId11" cstate="screen"/>
            <a:tile tx="0" ty="0" sx="100000" sy="100000" flip="none" algn="tl"/>
          </a:blipFill>
          <a:ln w="6350">
            <a:solidFill>
              <a:srgbClr val="996600"/>
            </a:solidFill>
          </a:ln>
          <a:effectLst>
            <a:reflection blurRad="6350" stA="50000" endA="275" endPos="40000" dist="1016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latin typeface="Constantia" pitchFamily="18" charset="0"/>
              </a:rPr>
              <a:t>4</a:t>
            </a:r>
            <a:endParaRPr lang="ru-RU" sz="2400" b="1" dirty="0">
              <a:latin typeface="Constantia" pitchFamily="18" charset="0"/>
            </a:endParaRPr>
          </a:p>
        </p:txBody>
      </p:sp>
      <p:sp>
        <p:nvSpPr>
          <p:cNvPr id="15" name="Прямоугольник 14">
            <a:hlinkClick r:id="rId15" action="ppaction://hlinksldjump"/>
          </p:cNvPr>
          <p:cNvSpPr/>
          <p:nvPr/>
        </p:nvSpPr>
        <p:spPr>
          <a:xfrm>
            <a:off x="7143768" y="2068820"/>
            <a:ext cx="1643074" cy="285752"/>
          </a:xfrm>
          <a:prstGeom prst="rect">
            <a:avLst/>
          </a:prstGeom>
          <a:solidFill>
            <a:schemeClr val="accent3">
              <a:lumMod val="75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itchFamily="18" charset="0"/>
              </a:rPr>
              <a:t>Правила игры</a:t>
            </a:r>
            <a:endParaRPr lang="ru-RU" sz="1600" b="1" dirty="0">
              <a:latin typeface="Constantia" pitchFamily="18" charset="0"/>
            </a:endParaRPr>
          </a:p>
        </p:txBody>
      </p:sp>
      <p:pic>
        <p:nvPicPr>
          <p:cNvPr id="17" name="Picture 4">
            <a:hlinkClick r:id="rId16" action="ppaction://hlinksldjump"/>
          </p:cNvPr>
          <p:cNvPicPr>
            <a:picLocks noChangeAspect="1" noChangeArrowheads="1"/>
          </p:cNvPicPr>
          <p:nvPr/>
        </p:nvPicPr>
        <p:blipFill>
          <a:blip r:embed="rId1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93" r="12375"/>
          <a:stretch>
            <a:fillRect/>
          </a:stretch>
        </p:blipFill>
        <p:spPr bwMode="auto">
          <a:xfrm flipH="1">
            <a:off x="4357686" y="3820586"/>
            <a:ext cx="2645510" cy="303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1415057"/>
            <a:ext cx="1500166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 cstate="screen"/>
          <a:stretch>
            <a:fillRect/>
          </a:stretch>
        </p:blipFill>
        <p:spPr>
          <a:xfrm>
            <a:off x="214282" y="42860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48148E-6 L -0.20556 0.00417 " pathEditMode="relative" rAng="0" ptsTypes="AA">
                                      <p:cBhvr>
                                        <p:cTn id="8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3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6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grpId="0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1500"/>
                            </p:stCondLst>
                            <p:childTnLst>
                              <p:par>
                                <p:cTn id="23" presetID="1" presetClass="path" presetSubtype="0" repeatCount="indefinite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51 C 0.00486 -0.0051 0.00833 0.00254 0.00833 0.01203 C 0.00833 0.02152 0.00486 0.02963 0.00069 0.02963 C -0.00365 0.02963 -0.00695 0.02152 -0.00695 0.01203 C -0.00695 0.00254 -0.00365 -0.0051 0.00069 -0.0051 Z " pathEditMode="relative" rAng="0" ptsTypes="fffff">
                                      <p:cBhvr>
                                        <p:cTn id="24" dur="5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1" presetClass="path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051 C 0.00486 -0.0051 0.00834 0.00254 0.00834 0.01203 C 0.00834 0.02152 0.00486 0.02963 0.0007 0.02963 C -0.00364 0.02963 -0.00694 0.02152 -0.00694 0.01203 C -0.00694 0.00254 -0.00364 -0.0051 0.0007 -0.0051 Z " pathEditMode="relative" rAng="0" ptsTypes="fffff">
                                      <p:cBhvr>
                                        <p:cTn id="26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7 -0.00509 C 0.00487 -0.00509 0.00834 0.00255 0.00834 0.01204 C 0.00834 0.02153 0.00487 0.02963 0.0007 0.02963 C -0.00364 0.02963 -0.00694 0.02153 -0.00694 0.01204 C -0.00694 0.00255 -0.00364 -0.00509 0.0007 -0.00509 Z " pathEditMode="relative" rAng="0" ptsTypes="fffff">
                                      <p:cBhvr>
                                        <p:cTn id="28" dur="5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" presetClass="pat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51 C 0.00486 -0.0051 0.00833 0.00254 0.00833 0.01203 C 0.00833 0.02152 0.00486 0.02963 0.00069 0.02963 C -0.00365 0.02963 -0.00694 0.02152 -0.00694 0.01203 C -0.00694 0.00254 -0.00365 -0.0051 0.00069 -0.0051 Z " pathEditMode="relative" rAng="0" ptsTypes="fffff">
                                      <p:cBhvr>
                                        <p:cTn id="30" dur="5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56000" showWhenStopped="0">
                <p:cTn id="31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04722 -0.09444 " pathEditMode="relative" ptsTypes="AA">
                                      <p:cBhvr>
                                        <p:cTn id="36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51 L -0.02084 0.01365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33333E-6 L -0.07622 0.03426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8" y="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69 -0.00509 L -0.08594 0.12847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2000"/>
                            </p:stCondLst>
                            <p:childTnLst>
                              <p:par>
                                <p:cTn id="5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000"/>
                            </p:stCondLst>
                            <p:childTnLst>
                              <p:par>
                                <p:cTn id="65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6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0" dur="2924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 showWhenStopped="0">
                <p:cTn id="7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3" grpId="0" animBg="1"/>
      <p:bldP spid="15" grpId="0" animBg="1"/>
      <p:bldP spid="15" grpId="1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Правила игры «</a:t>
            </a:r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Емелино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счастье»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4093" r="12375"/>
          <a:stretch>
            <a:fillRect/>
          </a:stretch>
        </p:blipFill>
        <p:spPr bwMode="auto">
          <a:xfrm flipH="1">
            <a:off x="71406" y="3429000"/>
            <a:ext cx="2645510" cy="3037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олилиния 20"/>
          <p:cNvSpPr/>
          <p:nvPr/>
        </p:nvSpPr>
        <p:spPr>
          <a:xfrm>
            <a:off x="2880707" y="1205992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rgbClr val="663300"/>
                </a:solidFill>
                <a:latin typeface="Constantia" pitchFamily="18" charset="0"/>
              </a:rPr>
              <a:t>Задача Емели – поймать как можно больше щук. Но в реке водятся еще и лягушки…</a:t>
            </a:r>
            <a:endParaRPr lang="ru-RU" sz="2000" b="1" kern="1200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2880707" y="2468063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При верном выборе ответа появится в корзинке Красной Шапочки щука. 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2880707" y="3730134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При ошибочном выборе ответа появится лягушка.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880707" y="4992206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5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Вариантов ответов в каждом задании 6. Попыток дается только 4. Один раз можно использовать подсказку.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5278686"/>
            <a:ext cx="857256" cy="8880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7975306" y="6309380"/>
            <a:ext cx="928694" cy="285752"/>
          </a:xfrm>
          <a:prstGeom prst="actionButtonBackPrevious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Выберите формулы </a:t>
            </a:r>
            <a:r>
              <a:rPr lang="ru-RU" sz="2800" b="1" dirty="0" smtClean="0">
                <a:solidFill>
                  <a:srgbClr val="FF0000"/>
                </a:solidFill>
                <a:latin typeface="Constantia" pitchFamily="18" charset="0"/>
              </a:rPr>
              <a:t>основных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оксидов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1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15272" y="5072074"/>
            <a:ext cx="1157848" cy="151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674915" flipH="1">
            <a:off x="47816" y="522227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85417" flipH="1">
            <a:off x="642910" y="5000636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37288">
            <a:off x="1204002" y="536016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82231">
            <a:off x="16053" y="5868200"/>
            <a:ext cx="1209977" cy="41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15971">
            <a:off x="149616" y="5371411"/>
            <a:ext cx="1246525" cy="43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369674">
            <a:off x="650196" y="5327443"/>
            <a:ext cx="1160487" cy="44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9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0409" y="51412"/>
            <a:ext cx="253016" cy="12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Прямоугольник 29"/>
          <p:cNvSpPr/>
          <p:nvPr/>
        </p:nvSpPr>
        <p:spPr>
          <a:xfrm>
            <a:off x="7643834" y="785794"/>
            <a:ext cx="1214446" cy="28575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onstantia" pitchFamily="18" charset="0"/>
              </a:rPr>
              <a:t>Подсказку?</a:t>
            </a:r>
            <a:endParaRPr lang="ru-RU" sz="1400" b="1" dirty="0">
              <a:latin typeface="Constantia" pitchFamily="18" charset="0"/>
            </a:endParaRPr>
          </a:p>
        </p:txBody>
      </p:sp>
      <p:grpSp>
        <p:nvGrpSpPr>
          <p:cNvPr id="2" name="Группа 37"/>
          <p:cNvGrpSpPr/>
          <p:nvPr/>
        </p:nvGrpSpPr>
        <p:grpSpPr>
          <a:xfrm>
            <a:off x="1214414" y="1095366"/>
            <a:ext cx="3357586" cy="1333502"/>
            <a:chOff x="1214414" y="1071546"/>
            <a:chExt cx="3357586" cy="1333502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1071546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2" name="Скругленный прямоугольник 31"/>
            <p:cNvSpPr/>
            <p:nvPr/>
          </p:nvSpPr>
          <p:spPr>
            <a:xfrm>
              <a:off x="2357422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002060"/>
                  </a:solidFill>
                  <a:latin typeface="Constantia" pitchFamily="18" charset="0"/>
                </a:rPr>
                <a:t>Na2O</a:t>
              </a:r>
              <a:endParaRPr lang="ru-RU" sz="28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3" name="Группа 38"/>
          <p:cNvGrpSpPr/>
          <p:nvPr/>
        </p:nvGrpSpPr>
        <p:grpSpPr>
          <a:xfrm>
            <a:off x="4572000" y="1095366"/>
            <a:ext cx="3857652" cy="1333502"/>
            <a:chOff x="4572000" y="1071546"/>
            <a:chExt cx="3857652" cy="1333502"/>
          </a:xfrm>
        </p:grpSpPr>
        <p:pic>
          <p:nvPicPr>
            <p:cNvPr id="17" name="Picture 3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1071546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3" name="Скругленный прямоугольник 32"/>
            <p:cNvSpPr/>
            <p:nvPr/>
          </p:nvSpPr>
          <p:spPr>
            <a:xfrm>
              <a:off x="5857884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  <a:latin typeface="Constantia" pitchFamily="18" charset="0"/>
                </a:rPr>
                <a:t>Al2O3</a:t>
              </a:r>
              <a:endParaRPr lang="ru-RU" sz="24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4" name="Группа 40"/>
          <p:cNvGrpSpPr/>
          <p:nvPr/>
        </p:nvGrpSpPr>
        <p:grpSpPr>
          <a:xfrm>
            <a:off x="4572000" y="2452688"/>
            <a:ext cx="3857652" cy="1333502"/>
            <a:chOff x="4572000" y="2297902"/>
            <a:chExt cx="3857652" cy="1333502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2297902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4" name="Скругленный прямоугольник 33"/>
            <p:cNvSpPr/>
            <p:nvPr/>
          </p:nvSpPr>
          <p:spPr>
            <a:xfrm>
              <a:off x="5857884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 smtClean="0">
                  <a:solidFill>
                    <a:srgbClr val="002060"/>
                  </a:solidFill>
                  <a:latin typeface="Constantia" pitchFamily="18" charset="0"/>
                </a:rPr>
                <a:t>CuO</a:t>
              </a:r>
              <a:endParaRPr lang="ru-RU" sz="28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6" name="Группа 39"/>
          <p:cNvGrpSpPr/>
          <p:nvPr/>
        </p:nvGrpSpPr>
        <p:grpSpPr>
          <a:xfrm>
            <a:off x="1214414" y="2452688"/>
            <a:ext cx="3357586" cy="1333502"/>
            <a:chOff x="1214414" y="2297902"/>
            <a:chExt cx="3357586" cy="1333502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2297902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5" name="Скругленный прямоугольник 34"/>
            <p:cNvSpPr/>
            <p:nvPr/>
          </p:nvSpPr>
          <p:spPr>
            <a:xfrm>
              <a:off x="2357422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002060"/>
                  </a:solidFill>
                  <a:latin typeface="Constantia" pitchFamily="18" charset="0"/>
                </a:rPr>
                <a:t>P2O5</a:t>
              </a:r>
              <a:endParaRPr lang="ru-RU" sz="28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7" name="Группа 41"/>
          <p:cNvGrpSpPr/>
          <p:nvPr/>
        </p:nvGrpSpPr>
        <p:grpSpPr>
          <a:xfrm>
            <a:off x="1214414" y="3738572"/>
            <a:ext cx="3357586" cy="1333502"/>
            <a:chOff x="1214414" y="3524258"/>
            <a:chExt cx="3357586" cy="1333502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3524258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" name="Скругленный прямоугольник 35"/>
            <p:cNvSpPr/>
            <p:nvPr/>
          </p:nvSpPr>
          <p:spPr>
            <a:xfrm>
              <a:off x="2357422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 smtClean="0">
                  <a:solidFill>
                    <a:srgbClr val="002060"/>
                  </a:solidFill>
                  <a:latin typeface="Constantia" pitchFamily="18" charset="0"/>
                </a:rPr>
                <a:t>MgO</a:t>
              </a:r>
              <a:endParaRPr lang="ru-RU" sz="28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8" name="Группа 42"/>
          <p:cNvGrpSpPr/>
          <p:nvPr/>
        </p:nvGrpSpPr>
        <p:grpSpPr>
          <a:xfrm>
            <a:off x="4572000" y="3738572"/>
            <a:ext cx="3857652" cy="1333502"/>
            <a:chOff x="4572000" y="3524258"/>
            <a:chExt cx="3857652" cy="1333502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3524258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7" name="Скругленный прямоугольник 36"/>
            <p:cNvSpPr/>
            <p:nvPr/>
          </p:nvSpPr>
          <p:spPr>
            <a:xfrm>
              <a:off x="5857884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002060"/>
                  </a:solidFill>
                  <a:latin typeface="Constantia" pitchFamily="18" charset="0"/>
                </a:rPr>
                <a:t>SO3</a:t>
              </a:r>
              <a:endParaRPr lang="ru-RU" sz="28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sp>
        <p:nvSpPr>
          <p:cNvPr id="44" name="Прямоугольник 43"/>
          <p:cNvSpPr/>
          <p:nvPr/>
        </p:nvSpPr>
        <p:spPr>
          <a:xfrm>
            <a:off x="2035951" y="5214950"/>
            <a:ext cx="5679321" cy="1214446"/>
          </a:xfrm>
          <a:prstGeom prst="rect">
            <a:avLst/>
          </a:prstGeom>
          <a:noFill/>
          <a:ln>
            <a:solidFill>
              <a:schemeClr val="bg2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Основные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  </a:t>
            </a:r>
            <a:r>
              <a:rPr lang="ru-RU" b="1" dirty="0" smtClean="0">
                <a:solidFill>
                  <a:srgbClr val="663300"/>
                </a:solidFill>
                <a:latin typeface="Constantia" pitchFamily="18" charset="0"/>
              </a:rPr>
              <a:t>оксиды – это оксиды, которым соответствуют основания. 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</p:childTnLst>
        </p:cTn>
      </p:par>
    </p:tnLst>
    <p:bldLst>
      <p:bldP spid="44" grpId="0" animBg="1"/>
      <p:bldP spid="44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37288">
            <a:off x="1204002" y="536016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674915" flipH="1">
            <a:off x="47816" y="522227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85417" flipH="1">
            <a:off x="642910" y="5000636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Выберите формулы </a:t>
            </a:r>
            <a:r>
              <a:rPr lang="ru-RU" sz="2800" b="1" dirty="0" smtClean="0">
                <a:solidFill>
                  <a:srgbClr val="FF0000"/>
                </a:solidFill>
                <a:latin typeface="Constantia" pitchFamily="18" charset="0"/>
              </a:rPr>
              <a:t>щелочей</a:t>
            </a:r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endParaRPr lang="ru-RU" sz="28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pic>
        <p:nvPicPr>
          <p:cNvPr id="6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15272" y="5072074"/>
            <a:ext cx="1157848" cy="151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15971">
            <a:off x="149616" y="5371411"/>
            <a:ext cx="1246525" cy="43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369674">
            <a:off x="650196" y="5327443"/>
            <a:ext cx="1160487" cy="44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82231">
            <a:off x="16053" y="5868200"/>
            <a:ext cx="1209977" cy="41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1"/>
          <p:cNvGrpSpPr/>
          <p:nvPr/>
        </p:nvGrpSpPr>
        <p:grpSpPr>
          <a:xfrm>
            <a:off x="1214414" y="1095366"/>
            <a:ext cx="3357586" cy="1333502"/>
            <a:chOff x="1214414" y="1071546"/>
            <a:chExt cx="3357586" cy="1333502"/>
          </a:xfrm>
        </p:grpSpPr>
        <p:pic>
          <p:nvPicPr>
            <p:cNvPr id="13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1071546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Скругленный прямоугольник 20"/>
            <p:cNvSpPr/>
            <p:nvPr/>
          </p:nvSpPr>
          <p:spPr>
            <a:xfrm>
              <a:off x="2357422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err="1" smtClean="0">
                  <a:solidFill>
                    <a:srgbClr val="002060"/>
                  </a:solidFill>
                  <a:latin typeface="Constantia" pitchFamily="18" charset="0"/>
                </a:rPr>
                <a:t>NaOH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3" name="Группа 21"/>
          <p:cNvGrpSpPr/>
          <p:nvPr/>
        </p:nvGrpSpPr>
        <p:grpSpPr>
          <a:xfrm>
            <a:off x="4572000" y="1095366"/>
            <a:ext cx="3857652" cy="1333502"/>
            <a:chOff x="4572000" y="1071546"/>
            <a:chExt cx="3857652" cy="1333502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1071546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Скругленный прямоугольник 23"/>
            <p:cNvSpPr/>
            <p:nvPr/>
          </p:nvSpPr>
          <p:spPr>
            <a:xfrm>
              <a:off x="5857884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  <a:latin typeface="Constantia" pitchFamily="18" charset="0"/>
                </a:rPr>
                <a:t>Al(OH)3</a:t>
              </a:r>
              <a:endParaRPr lang="ru-RU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4" name="Группа 24"/>
          <p:cNvGrpSpPr/>
          <p:nvPr/>
        </p:nvGrpSpPr>
        <p:grpSpPr>
          <a:xfrm>
            <a:off x="4572000" y="2452688"/>
            <a:ext cx="3857652" cy="1333502"/>
            <a:chOff x="4572000" y="2297902"/>
            <a:chExt cx="3857652" cy="1333502"/>
          </a:xfrm>
        </p:grpSpPr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2297902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Скругленный прямоугольник 26"/>
            <p:cNvSpPr/>
            <p:nvPr/>
          </p:nvSpPr>
          <p:spPr>
            <a:xfrm>
              <a:off x="5857884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  <a:latin typeface="Constantia" pitchFamily="18" charset="0"/>
                </a:rPr>
                <a:t>Ca(OH)2</a:t>
              </a:r>
              <a:endParaRPr lang="ru-RU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7" name="Группа 27"/>
          <p:cNvGrpSpPr/>
          <p:nvPr/>
        </p:nvGrpSpPr>
        <p:grpSpPr>
          <a:xfrm>
            <a:off x="1214414" y="2452688"/>
            <a:ext cx="3357586" cy="1333502"/>
            <a:chOff x="1214414" y="2297902"/>
            <a:chExt cx="3357586" cy="1333502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2297902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" name="Скругленный прямоугольник 29"/>
            <p:cNvSpPr/>
            <p:nvPr/>
          </p:nvSpPr>
          <p:spPr>
            <a:xfrm>
              <a:off x="2357422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  <a:latin typeface="Constantia" pitchFamily="18" charset="0"/>
                </a:rPr>
                <a:t>Fe(OH)2</a:t>
              </a:r>
              <a:endParaRPr lang="ru-RU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8" name="Группа 30"/>
          <p:cNvGrpSpPr/>
          <p:nvPr/>
        </p:nvGrpSpPr>
        <p:grpSpPr>
          <a:xfrm>
            <a:off x="1214414" y="3738572"/>
            <a:ext cx="3357586" cy="1333502"/>
            <a:chOff x="1214414" y="3524258"/>
            <a:chExt cx="3357586" cy="1333502"/>
          </a:xfrm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3524258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3" name="Скругленный прямоугольник 32"/>
            <p:cNvSpPr/>
            <p:nvPr/>
          </p:nvSpPr>
          <p:spPr>
            <a:xfrm>
              <a:off x="2357422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KOH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9" name="Группа 33"/>
          <p:cNvGrpSpPr/>
          <p:nvPr/>
        </p:nvGrpSpPr>
        <p:grpSpPr>
          <a:xfrm>
            <a:off x="4572000" y="3738572"/>
            <a:ext cx="3857652" cy="1333502"/>
            <a:chOff x="4572000" y="3524258"/>
            <a:chExt cx="3857652" cy="1333502"/>
          </a:xfrm>
        </p:grpSpPr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3524258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" name="Скругленный прямоугольник 35"/>
            <p:cNvSpPr/>
            <p:nvPr/>
          </p:nvSpPr>
          <p:spPr>
            <a:xfrm>
              <a:off x="5857884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smtClean="0">
                  <a:solidFill>
                    <a:srgbClr val="002060"/>
                  </a:solidFill>
                  <a:latin typeface="Constantia" pitchFamily="18" charset="0"/>
                </a:rPr>
                <a:t>Zn(OH)2</a:t>
              </a:r>
              <a:endParaRPr lang="ru-RU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sp>
        <p:nvSpPr>
          <p:cNvPr id="38" name="Прямоугольник 37"/>
          <p:cNvSpPr/>
          <p:nvPr/>
        </p:nvSpPr>
        <p:spPr>
          <a:xfrm>
            <a:off x="7643834" y="785794"/>
            <a:ext cx="1214446" cy="28575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onstantia" pitchFamily="18" charset="0"/>
              </a:rPr>
              <a:t>Подсказку?</a:t>
            </a:r>
            <a:endParaRPr lang="ru-RU" sz="1400" b="1" dirty="0">
              <a:latin typeface="Constantia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357422" y="5786454"/>
            <a:ext cx="5143536" cy="642942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Щелочи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– это растворимые в воде основания</a:t>
            </a:r>
            <a:r>
              <a:rPr lang="ru-RU" dirty="0" smtClean="0">
                <a:solidFill>
                  <a:srgbClr val="663300"/>
                </a:solidFill>
              </a:rPr>
              <a:t>.</a:t>
            </a:r>
            <a:endParaRPr lang="ru-RU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37288">
            <a:off x="1204002" y="536016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674915" flipH="1">
            <a:off x="47816" y="522227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6"/>
          <p:cNvPicPr>
            <a:picLocks noChangeAspect="1" noChangeArrowheads="1"/>
          </p:cNvPicPr>
          <p:nvPr/>
        </p:nvPicPr>
        <p:blipFill>
          <a:blip r:embed="rId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85417" flipH="1">
            <a:off x="642910" y="5000636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Выберите формулы </a:t>
            </a:r>
            <a:r>
              <a:rPr lang="ru-RU" sz="2800" b="1" dirty="0" smtClean="0">
                <a:solidFill>
                  <a:srgbClr val="FF0000"/>
                </a:solidFill>
                <a:latin typeface="Constantia" pitchFamily="18" charset="0"/>
              </a:rPr>
              <a:t>сильных кислот </a:t>
            </a:r>
            <a:endParaRPr lang="ru-RU" sz="2800" b="1" dirty="0">
              <a:solidFill>
                <a:srgbClr val="FF0000"/>
              </a:solidFill>
              <a:latin typeface="Constantia" pitchFamily="18" charset="0"/>
            </a:endParaRPr>
          </a:p>
        </p:txBody>
      </p:sp>
      <p:pic>
        <p:nvPicPr>
          <p:cNvPr id="4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15272" y="5072074"/>
            <a:ext cx="1157848" cy="151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15971">
            <a:off x="149616" y="5371411"/>
            <a:ext cx="1246525" cy="43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369674">
            <a:off x="650196" y="5327443"/>
            <a:ext cx="1160487" cy="44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82231">
            <a:off x="16053" y="5868200"/>
            <a:ext cx="1209977" cy="41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1"/>
          <p:cNvGrpSpPr/>
          <p:nvPr/>
        </p:nvGrpSpPr>
        <p:grpSpPr>
          <a:xfrm>
            <a:off x="1214414" y="1095366"/>
            <a:ext cx="3357586" cy="1333502"/>
            <a:chOff x="1214414" y="1071546"/>
            <a:chExt cx="3357586" cy="1333502"/>
          </a:xfrm>
        </p:grpSpPr>
        <p:pic>
          <p:nvPicPr>
            <p:cNvPr id="20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1071546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1" name="Скругленный прямоугольник 20"/>
            <p:cNvSpPr/>
            <p:nvPr/>
          </p:nvSpPr>
          <p:spPr>
            <a:xfrm>
              <a:off x="2357422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HClO4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3" name="Группа 21"/>
          <p:cNvGrpSpPr/>
          <p:nvPr/>
        </p:nvGrpSpPr>
        <p:grpSpPr>
          <a:xfrm>
            <a:off x="4572000" y="1095366"/>
            <a:ext cx="3857652" cy="1333502"/>
            <a:chOff x="4572000" y="1071546"/>
            <a:chExt cx="3857652" cy="1333502"/>
          </a:xfrm>
        </p:grpSpPr>
        <p:pic>
          <p:nvPicPr>
            <p:cNvPr id="23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1071546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4" name="Скругленный прямоугольник 23"/>
            <p:cNvSpPr/>
            <p:nvPr/>
          </p:nvSpPr>
          <p:spPr>
            <a:xfrm>
              <a:off x="5857884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HF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6" name="Группа 24"/>
          <p:cNvGrpSpPr/>
          <p:nvPr/>
        </p:nvGrpSpPr>
        <p:grpSpPr>
          <a:xfrm>
            <a:off x="4572000" y="2452688"/>
            <a:ext cx="3857652" cy="1333502"/>
            <a:chOff x="4572000" y="2297902"/>
            <a:chExt cx="3857652" cy="1333502"/>
          </a:xfrm>
        </p:grpSpPr>
        <p:pic>
          <p:nvPicPr>
            <p:cNvPr id="26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2297902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7" name="Скругленный прямоугольник 26"/>
            <p:cNvSpPr/>
            <p:nvPr/>
          </p:nvSpPr>
          <p:spPr>
            <a:xfrm>
              <a:off x="5857884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HNO3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7" name="Группа 27"/>
          <p:cNvGrpSpPr/>
          <p:nvPr/>
        </p:nvGrpSpPr>
        <p:grpSpPr>
          <a:xfrm>
            <a:off x="1214414" y="2452688"/>
            <a:ext cx="3357586" cy="1333502"/>
            <a:chOff x="1214414" y="2297902"/>
            <a:chExt cx="3357586" cy="1333502"/>
          </a:xfrm>
        </p:grpSpPr>
        <p:pic>
          <p:nvPicPr>
            <p:cNvPr id="29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2297902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0" name="Скругленный прямоугольник 29"/>
            <p:cNvSpPr/>
            <p:nvPr/>
          </p:nvSpPr>
          <p:spPr>
            <a:xfrm>
              <a:off x="2357422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H3PO4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8" name="Группа 30"/>
          <p:cNvGrpSpPr/>
          <p:nvPr/>
        </p:nvGrpSpPr>
        <p:grpSpPr>
          <a:xfrm>
            <a:off x="1214414" y="3738572"/>
            <a:ext cx="3357586" cy="1333502"/>
            <a:chOff x="1214414" y="3524258"/>
            <a:chExt cx="3357586" cy="1333502"/>
          </a:xfrm>
        </p:grpSpPr>
        <p:pic>
          <p:nvPicPr>
            <p:cNvPr id="32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3524258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3" name="Скругленный прямоугольник 32"/>
            <p:cNvSpPr/>
            <p:nvPr/>
          </p:nvSpPr>
          <p:spPr>
            <a:xfrm>
              <a:off x="2357422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H2CO3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9" name="Группа 33"/>
          <p:cNvGrpSpPr/>
          <p:nvPr/>
        </p:nvGrpSpPr>
        <p:grpSpPr>
          <a:xfrm>
            <a:off x="4572000" y="3738572"/>
            <a:ext cx="3857652" cy="1333502"/>
            <a:chOff x="4572000" y="3524258"/>
            <a:chExt cx="3857652" cy="1333502"/>
          </a:xfrm>
        </p:grpSpPr>
        <p:pic>
          <p:nvPicPr>
            <p:cNvPr id="35" name="Picture 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3524258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6" name="Скругленный прямоугольник 35"/>
            <p:cNvSpPr/>
            <p:nvPr/>
          </p:nvSpPr>
          <p:spPr>
            <a:xfrm>
              <a:off x="5857884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H2SO4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sp>
        <p:nvSpPr>
          <p:cNvPr id="38" name="TextBox 37"/>
          <p:cNvSpPr txBox="1"/>
          <p:nvPr/>
        </p:nvSpPr>
        <p:spPr>
          <a:xfrm>
            <a:off x="2143108" y="5429264"/>
            <a:ext cx="5357850" cy="923330"/>
          </a:xfrm>
          <a:prstGeom prst="rect">
            <a:avLst/>
          </a:prstGeom>
          <a:solidFill>
            <a:schemeClr val="bg2"/>
          </a:solidFill>
          <a:ln>
            <a:solidFill>
              <a:schemeClr val="bg2"/>
            </a:solidFill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Constantia" pitchFamily="18" charset="0"/>
              </a:rPr>
              <a:t>Сильными</a:t>
            </a:r>
            <a:r>
              <a:rPr lang="ru-RU" b="1" dirty="0" smtClean="0">
                <a:latin typeface="Constantia" pitchFamily="18" charset="0"/>
              </a:rPr>
              <a:t> </a:t>
            </a:r>
            <a:r>
              <a:rPr lang="ru-RU" b="1" dirty="0" smtClean="0">
                <a:solidFill>
                  <a:srgbClr val="663300"/>
                </a:solidFill>
                <a:latin typeface="Constantia" pitchFamily="18" charset="0"/>
              </a:rPr>
              <a:t>являются кислоты, которые практически полностью </a:t>
            </a:r>
            <a:r>
              <a:rPr lang="ru-RU" b="1" dirty="0" err="1" smtClean="0">
                <a:solidFill>
                  <a:srgbClr val="663300"/>
                </a:solidFill>
                <a:latin typeface="Constantia" pitchFamily="18" charset="0"/>
              </a:rPr>
              <a:t>диссоциируют</a:t>
            </a:r>
            <a:r>
              <a:rPr lang="ru-RU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</a:p>
          <a:p>
            <a:pPr algn="ctr"/>
            <a:r>
              <a:rPr lang="ru-RU" b="1" dirty="0" smtClean="0">
                <a:solidFill>
                  <a:srgbClr val="663300"/>
                </a:solidFill>
                <a:latin typeface="Constantia" pitchFamily="18" charset="0"/>
              </a:rPr>
              <a:t>на ионы.</a:t>
            </a:r>
            <a:endParaRPr lang="ru-RU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7643834" y="785794"/>
            <a:ext cx="1214446" cy="28575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onstantia" pitchFamily="18" charset="0"/>
              </a:rPr>
              <a:t>Подсказку?</a:t>
            </a:r>
            <a:endParaRPr lang="ru-RU" sz="1400" b="1" dirty="0"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0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55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6" fill="hold">
                      <p:stCondLst>
                        <p:cond delay="0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9" dur="10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0" dur="50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1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7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38" grpId="0" animBg="1"/>
      <p:bldP spid="38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6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8674915" flipH="1">
            <a:off x="47816" y="522227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6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437288">
            <a:off x="1204002" y="5360162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Constantia" pitchFamily="18" charset="0"/>
              </a:rPr>
              <a:t>Выберите кислородсодержащие, слабые, двухосновные кислоты </a:t>
            </a:r>
            <a:endParaRPr lang="ru-RU" sz="2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7" name="Picture 2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15272" y="5072074"/>
            <a:ext cx="1157848" cy="1514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4215971">
            <a:off x="149616" y="5371411"/>
            <a:ext cx="1246525" cy="436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6369674">
            <a:off x="650196" y="5327443"/>
            <a:ext cx="1160487" cy="44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82231">
            <a:off x="16053" y="5868200"/>
            <a:ext cx="1209977" cy="417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6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985417" flipH="1">
            <a:off x="642910" y="5000636"/>
            <a:ext cx="642942" cy="6660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2143108" y="5786454"/>
            <a:ext cx="5286412" cy="64633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solidFill>
                  <a:srgbClr val="663300"/>
                </a:solidFill>
                <a:latin typeface="Constantia" pitchFamily="18" charset="0"/>
              </a:rPr>
              <a:t>Основность</a:t>
            </a:r>
            <a:r>
              <a:rPr lang="ru-RU" b="1" dirty="0" smtClean="0">
                <a:solidFill>
                  <a:srgbClr val="663300"/>
                </a:solidFill>
                <a:latin typeface="Constantia" pitchFamily="18" charset="0"/>
              </a:rPr>
              <a:t>  кислоты определяется числом  атомов водорода.</a:t>
            </a:r>
            <a:endParaRPr lang="ru-RU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643834" y="785794"/>
            <a:ext cx="1214446" cy="28575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400" b="1" dirty="0" smtClean="0">
                <a:latin typeface="Constantia" pitchFamily="18" charset="0"/>
              </a:rPr>
              <a:t>Подсказку?</a:t>
            </a:r>
            <a:endParaRPr lang="ru-RU" sz="1400" b="1" dirty="0">
              <a:latin typeface="Constantia" pitchFamily="18" charset="0"/>
            </a:endParaRPr>
          </a:p>
        </p:txBody>
      </p:sp>
      <p:grpSp>
        <p:nvGrpSpPr>
          <p:cNvPr id="2" name="Группа 41"/>
          <p:cNvGrpSpPr/>
          <p:nvPr/>
        </p:nvGrpSpPr>
        <p:grpSpPr>
          <a:xfrm>
            <a:off x="1214414" y="1142984"/>
            <a:ext cx="3357586" cy="1333502"/>
            <a:chOff x="1214414" y="1071546"/>
            <a:chExt cx="3357586" cy="1333502"/>
          </a:xfrm>
        </p:grpSpPr>
        <p:pic>
          <p:nvPicPr>
            <p:cNvPr id="43" name="Picture 3"/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1071546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4" name="Скругленный прямоугольник 43"/>
            <p:cNvSpPr/>
            <p:nvPr/>
          </p:nvSpPr>
          <p:spPr>
            <a:xfrm>
              <a:off x="2357422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H2SiO3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3" name="Группа 44"/>
          <p:cNvGrpSpPr/>
          <p:nvPr/>
        </p:nvGrpSpPr>
        <p:grpSpPr>
          <a:xfrm>
            <a:off x="4572000" y="1095366"/>
            <a:ext cx="3857652" cy="1333502"/>
            <a:chOff x="4572000" y="1071546"/>
            <a:chExt cx="3857652" cy="1333502"/>
          </a:xfrm>
        </p:grpSpPr>
        <p:pic>
          <p:nvPicPr>
            <p:cNvPr id="46" name="Picture 3"/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1071546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7" name="Скругленный прямоугольник 46"/>
            <p:cNvSpPr/>
            <p:nvPr/>
          </p:nvSpPr>
          <p:spPr>
            <a:xfrm>
              <a:off x="5857884" y="1428736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H2SO4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4" name="Группа 47"/>
          <p:cNvGrpSpPr/>
          <p:nvPr/>
        </p:nvGrpSpPr>
        <p:grpSpPr>
          <a:xfrm>
            <a:off x="4572000" y="2452688"/>
            <a:ext cx="3857652" cy="1333502"/>
            <a:chOff x="4572000" y="2297902"/>
            <a:chExt cx="3857652" cy="1333502"/>
          </a:xfrm>
        </p:grpSpPr>
        <p:pic>
          <p:nvPicPr>
            <p:cNvPr id="49" name="Picture 3"/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2297902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0" name="Скругленный прямоугольник 49"/>
            <p:cNvSpPr/>
            <p:nvPr/>
          </p:nvSpPr>
          <p:spPr>
            <a:xfrm>
              <a:off x="5857884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H2S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6" name="Группа 50"/>
          <p:cNvGrpSpPr/>
          <p:nvPr/>
        </p:nvGrpSpPr>
        <p:grpSpPr>
          <a:xfrm>
            <a:off x="1214414" y="2500306"/>
            <a:ext cx="3357586" cy="1333502"/>
            <a:chOff x="1214414" y="2297902"/>
            <a:chExt cx="3357586" cy="1333502"/>
          </a:xfrm>
        </p:grpSpPr>
        <p:pic>
          <p:nvPicPr>
            <p:cNvPr id="52" name="Picture 3"/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2297902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3" name="Скругленный прямоугольник 52"/>
            <p:cNvSpPr/>
            <p:nvPr/>
          </p:nvSpPr>
          <p:spPr>
            <a:xfrm>
              <a:off x="2357422" y="2643182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H2SeO4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8" name="Группа 53"/>
          <p:cNvGrpSpPr/>
          <p:nvPr/>
        </p:nvGrpSpPr>
        <p:grpSpPr>
          <a:xfrm>
            <a:off x="1214414" y="3738572"/>
            <a:ext cx="3357586" cy="1333502"/>
            <a:chOff x="1214414" y="3524258"/>
            <a:chExt cx="3357586" cy="1333502"/>
          </a:xfrm>
        </p:grpSpPr>
        <p:pic>
          <p:nvPicPr>
            <p:cNvPr id="55" name="Picture 3"/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1214414" y="3524258"/>
              <a:ext cx="3357586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6" name="Скругленный прямоугольник 55"/>
            <p:cNvSpPr/>
            <p:nvPr/>
          </p:nvSpPr>
          <p:spPr>
            <a:xfrm>
              <a:off x="2357422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H2SO3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9" name="Группа 56"/>
          <p:cNvGrpSpPr/>
          <p:nvPr/>
        </p:nvGrpSpPr>
        <p:grpSpPr>
          <a:xfrm>
            <a:off x="4572000" y="3738572"/>
            <a:ext cx="3857652" cy="1333502"/>
            <a:chOff x="4572000" y="3524258"/>
            <a:chExt cx="3857652" cy="1333502"/>
          </a:xfrm>
        </p:grpSpPr>
        <p:pic>
          <p:nvPicPr>
            <p:cNvPr id="58" name="Picture 3"/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72000" y="3524258"/>
              <a:ext cx="3857652" cy="13335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59" name="Скругленный прямоугольник 58"/>
            <p:cNvSpPr/>
            <p:nvPr/>
          </p:nvSpPr>
          <p:spPr>
            <a:xfrm>
              <a:off x="5857884" y="3857628"/>
              <a:ext cx="1214446" cy="571504"/>
            </a:xfrm>
            <a:prstGeom prst="round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solidFill>
                <a:schemeClr val="accent3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H2CO3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0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10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50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10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50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repeatCount="2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40" grpId="0" animBg="1"/>
      <p:bldP spid="40" grpId="1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1"/>
          <p:cNvGrpSpPr/>
          <p:nvPr/>
        </p:nvGrpSpPr>
        <p:grpSpPr>
          <a:xfrm>
            <a:off x="216000" y="785794"/>
            <a:ext cx="8856562" cy="5929354"/>
            <a:chOff x="216000" y="785794"/>
            <a:chExt cx="8856562" cy="5929354"/>
          </a:xfrm>
        </p:grpSpPr>
        <p:pic>
          <p:nvPicPr>
            <p:cNvPr id="4098" name="Picture 2" descr="C:\Documents and Settings\Admin\Рабочий стол\519b5faba102.jpg"/>
            <p:cNvPicPr>
              <a:picLocks noChangeAspect="1" noChangeArrowheads="1"/>
            </p:cNvPicPr>
            <p:nvPr/>
          </p:nvPicPr>
          <p:blipFill>
            <a:blip r:embed="rId6" cstate="screen"/>
            <a:srcRect/>
            <a:stretch>
              <a:fillRect/>
            </a:stretch>
          </p:blipFill>
          <p:spPr bwMode="auto">
            <a:xfrm>
              <a:off x="216000" y="785794"/>
              <a:ext cx="8711999" cy="5929354"/>
            </a:xfrm>
            <a:prstGeom prst="rect">
              <a:avLst/>
            </a:prstGeom>
            <a:noFill/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57752" y="1548439"/>
              <a:ext cx="4214810" cy="35950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643998" cy="5715040"/>
          </a:xfrm>
        </p:spPr>
        <p:txBody>
          <a:bodyPr/>
          <a:lstStyle/>
          <a:p>
            <a:endParaRPr lang="ru-RU" sz="12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dirty="0" smtClean="0"/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pPr>
              <a:buNone/>
            </a:pPr>
            <a:endParaRPr lang="ru-RU" sz="1400" b="1" dirty="0" smtClean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Ватрушки для </a:t>
            </a:r>
            <a:r>
              <a:rPr lang="ru-RU" sz="2800" b="1" dirty="0" err="1" smtClean="0">
                <a:solidFill>
                  <a:schemeClr val="bg1"/>
                </a:solidFill>
                <a:latin typeface="Constantia" pitchFamily="18" charset="0"/>
              </a:rPr>
              <a:t>домовенка</a:t>
            </a:r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 Кузи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10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4071942"/>
            <a:ext cx="2143140" cy="2547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Облако 12"/>
          <p:cNvSpPr/>
          <p:nvPr/>
        </p:nvSpPr>
        <p:spPr>
          <a:xfrm>
            <a:off x="285720" y="857232"/>
            <a:ext cx="5000660" cy="1643074"/>
          </a:xfrm>
          <a:prstGeom prst="cloud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chilly" dir="t">
              <a:rot lat="0" lon="0" rev="18480000"/>
            </a:lightRig>
          </a:scene3d>
          <a:sp3d prstMaterial="clear">
            <a:bevelT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Отыщи буквы  по порядку: К, У, З, Я - перейди на соответствующий слайд и выполни задание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4643446"/>
            <a:ext cx="1428761" cy="1085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357422" y="4157667"/>
            <a:ext cx="1285884" cy="771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00298" y="4286256"/>
            <a:ext cx="357189" cy="32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488" y="4214818"/>
            <a:ext cx="357192" cy="32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2" y="4500570"/>
            <a:ext cx="357192" cy="32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5" name="Picture 4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4500570"/>
            <a:ext cx="357192" cy="329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>
            <a:hlinkClick r:id="rId12" action="ppaction://hlinksldjump"/>
          </p:cNvPr>
          <p:cNvSpPr/>
          <p:nvPr/>
        </p:nvSpPr>
        <p:spPr>
          <a:xfrm>
            <a:off x="7286644" y="6426538"/>
            <a:ext cx="1643074" cy="285752"/>
          </a:xfrm>
          <a:prstGeom prst="rect">
            <a:avLst/>
          </a:prstGeom>
          <a:solidFill>
            <a:schemeClr val="accent3">
              <a:lumMod val="75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itchFamily="18" charset="0"/>
              </a:rPr>
              <a:t>Правила игры</a:t>
            </a:r>
            <a:endParaRPr lang="ru-RU" sz="1600" b="1" dirty="0">
              <a:latin typeface="Constantia" pitchFamily="18" charset="0"/>
            </a:endParaRPr>
          </a:p>
        </p:txBody>
      </p:sp>
      <p:sp>
        <p:nvSpPr>
          <p:cNvPr id="36" name="Прямоугольник 35">
            <a:hlinkClick r:id="rId13" action="ppaction://hlinksldjump"/>
          </p:cNvPr>
          <p:cNvSpPr/>
          <p:nvPr/>
        </p:nvSpPr>
        <p:spPr>
          <a:xfrm>
            <a:off x="8072462" y="5572140"/>
            <a:ext cx="35719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3">
                    <a:lumMod val="50000"/>
                  </a:schemeClr>
                </a:solidFill>
                <a:latin typeface="Constantia" pitchFamily="18" charset="0"/>
              </a:rPr>
              <a:t>К</a:t>
            </a:r>
            <a:endParaRPr lang="ru-RU" sz="4000" b="1" dirty="0">
              <a:solidFill>
                <a:schemeClr val="accent3">
                  <a:lumMod val="50000"/>
                </a:schemeClr>
              </a:solidFill>
              <a:latin typeface="Constantia" pitchFamily="18" charset="0"/>
            </a:endParaRPr>
          </a:p>
        </p:txBody>
      </p:sp>
      <p:sp>
        <p:nvSpPr>
          <p:cNvPr id="37" name="Прямоугольник 36">
            <a:hlinkClick r:id="rId14" action="ppaction://hlinksldjump"/>
          </p:cNvPr>
          <p:cNvSpPr/>
          <p:nvPr/>
        </p:nvSpPr>
        <p:spPr>
          <a:xfrm>
            <a:off x="7572396" y="2786058"/>
            <a:ext cx="35719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  <a:latin typeface="Constantia" pitchFamily="18" charset="0"/>
              </a:rPr>
              <a:t>У</a:t>
            </a:r>
            <a:endParaRPr lang="ru-RU" sz="4000" b="1" dirty="0">
              <a:solidFill>
                <a:schemeClr val="accent6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38" name="Прямоугольник 37">
            <a:hlinkClick r:id="rId15" action="ppaction://hlinksldjump"/>
          </p:cNvPr>
          <p:cNvSpPr/>
          <p:nvPr/>
        </p:nvSpPr>
        <p:spPr>
          <a:xfrm>
            <a:off x="500034" y="2143116"/>
            <a:ext cx="35719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chemeClr val="accent1">
                    <a:lumMod val="60000"/>
                    <a:lumOff val="40000"/>
                  </a:schemeClr>
                </a:solidFill>
                <a:latin typeface="Constantia" pitchFamily="18" charset="0"/>
              </a:rPr>
              <a:t>З</a:t>
            </a:r>
            <a:endParaRPr lang="ru-RU" sz="4000" b="1" dirty="0">
              <a:solidFill>
                <a:schemeClr val="accent1">
                  <a:lumMod val="60000"/>
                  <a:lumOff val="40000"/>
                </a:schemeClr>
              </a:solidFill>
              <a:latin typeface="Constantia" pitchFamily="18" charset="0"/>
            </a:endParaRPr>
          </a:p>
        </p:txBody>
      </p:sp>
      <p:sp>
        <p:nvSpPr>
          <p:cNvPr id="39" name="Прямоугольник 38">
            <a:hlinkClick r:id="rId16" action="ppaction://hlinksldjump"/>
          </p:cNvPr>
          <p:cNvSpPr/>
          <p:nvPr/>
        </p:nvSpPr>
        <p:spPr>
          <a:xfrm>
            <a:off x="6929454" y="4357694"/>
            <a:ext cx="357190" cy="50006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solidFill>
                  <a:srgbClr val="99FF33"/>
                </a:solidFill>
                <a:latin typeface="Constantia" pitchFamily="18" charset="0"/>
              </a:rPr>
              <a:t>Я</a:t>
            </a:r>
            <a:endParaRPr lang="ru-RU" sz="4000" b="1" dirty="0">
              <a:solidFill>
                <a:srgbClr val="99FF33"/>
              </a:solidFill>
              <a:latin typeface="Constantia" pitchFamily="18" charset="0"/>
            </a:endParaRPr>
          </a:p>
        </p:txBody>
      </p:sp>
      <p:pic>
        <p:nvPicPr>
          <p:cNvPr id="40" name="Хочу ватрушек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 cstate="screen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  <p:pic>
        <p:nvPicPr>
          <p:cNvPr id="43" name="Поздравляю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8" cstate="screen"/>
          <a:stretch>
            <a:fillRect/>
          </a:stretch>
        </p:blipFill>
        <p:spPr>
          <a:xfrm>
            <a:off x="500034" y="214290"/>
            <a:ext cx="304800" cy="304800"/>
          </a:xfrm>
          <a:prstGeom prst="rect">
            <a:avLst/>
          </a:prstGeom>
        </p:spPr>
      </p:pic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1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1415057"/>
            <a:ext cx="1500166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" name="Группа 45"/>
          <p:cNvGrpSpPr/>
          <p:nvPr/>
        </p:nvGrpSpPr>
        <p:grpSpPr>
          <a:xfrm>
            <a:off x="5715008" y="2714620"/>
            <a:ext cx="1285884" cy="1551512"/>
            <a:chOff x="5857884" y="3429000"/>
            <a:chExt cx="1285884" cy="1551512"/>
          </a:xfrm>
        </p:grpSpPr>
        <p:sp>
          <p:nvSpPr>
            <p:cNvPr id="47" name="Овал 46"/>
            <p:cNvSpPr/>
            <p:nvPr/>
          </p:nvSpPr>
          <p:spPr>
            <a:xfrm rot="738006">
              <a:off x="6156012" y="4001286"/>
              <a:ext cx="618190" cy="182799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2">
                  <a:lumMod val="9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8" name="Picture 2">
              <a:hlinkClick r:id="rId2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21" cstate="screen"/>
            <a:stretch>
              <a:fillRect/>
            </a:stretch>
          </p:blipFill>
          <p:spPr bwMode="auto">
            <a:xfrm>
              <a:off x="5857884" y="3429000"/>
              <a:ext cx="1285884" cy="15515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3.7037E-6 L -0.08507 0.28518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3" y="143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mediacall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212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0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124"/>
                            </p:stCondLst>
                            <p:childTnLst>
                              <p:par>
                                <p:cTn id="23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8507 0.28518 L -0.22673 0.16968 " pathEditMode="relative" ptsTypes="AA">
                                      <p:cBhvr>
                                        <p:cTn id="61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500"/>
                            </p:stCondLst>
                            <p:childTnLst>
                              <p:par>
                                <p:cTn id="6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3500"/>
                            </p:stCondLst>
                            <p:childTnLst>
                              <p:par>
                                <p:cTn id="69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0" dur="5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4" dur="2924" fill="hold"/>
                                        <p:tgtEl>
                                          <p:spTgt spid="4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audio>
              <p:cMediaNode vol="90000" showWhenStopped="0">
                <p:cTn id="7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100000" showWhenStopped="0">
                <p:cTn id="7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3"/>
                </p:tgtEl>
              </p:cMediaNode>
            </p:audio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4274"/>
            <a:ext cx="9144000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Правила игры «Ватрушки для </a:t>
            </a:r>
            <a:r>
              <a:rPr lang="ru-RU" sz="2800" b="1" dirty="0" err="1" smtClean="0">
                <a:solidFill>
                  <a:prstClr val="white"/>
                </a:solidFill>
                <a:latin typeface="Constantia" pitchFamily="18" charset="0"/>
              </a:rPr>
              <a:t>домовенка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Кузи» 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1" name="Полилиния 20"/>
          <p:cNvSpPr/>
          <p:nvPr/>
        </p:nvSpPr>
        <p:spPr>
          <a:xfrm>
            <a:off x="2880707" y="1205992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Задача Красной Шапочки – накормить </a:t>
            </a:r>
            <a:r>
              <a:rPr lang="ru-RU" sz="2000" b="1" dirty="0" err="1" smtClean="0">
                <a:solidFill>
                  <a:srgbClr val="663300"/>
                </a:solidFill>
                <a:latin typeface="Constantia" pitchFamily="18" charset="0"/>
              </a:rPr>
              <a:t>домовенка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Кузю ватрушками. 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2880707" y="2468063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При верном выборе ответа появится в корзинке Красной Шапочки ватрушка. 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2880707" y="3730134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При ошибочном выборе ответа появится шишка.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880707" y="4992206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6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Вариантов ответов в каждом задании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7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. Попыток дается только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5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. 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11" name="Управляющая кнопка: назад 10">
            <a:hlinkClick r:id="" action="ppaction://hlinkshowjump?jump=previousslide" highlightClick="1"/>
          </p:cNvPr>
          <p:cNvSpPr/>
          <p:nvPr/>
        </p:nvSpPr>
        <p:spPr>
          <a:xfrm>
            <a:off x="7975306" y="6309380"/>
            <a:ext cx="928694" cy="285752"/>
          </a:xfrm>
          <a:prstGeom prst="actionButtonBackPrevious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28595" y="3643314"/>
            <a:ext cx="2242045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ыжий Куз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 cstate="screen"/>
          <a:stretch>
            <a:fillRect/>
          </a:stretch>
        </p:blipFill>
        <p:spPr>
          <a:xfrm>
            <a:off x="2500298" y="5429264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000"/>
                            </p:stCondLst>
                            <p:childTnLst>
                              <p:par>
                                <p:cTn id="20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70000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21" grpId="0" animBg="1"/>
      <p:bldP spid="23" grpId="0" animBg="1"/>
      <p:bldP spid="2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285984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Выберите правильные утверждения </a:t>
            </a:r>
            <a:endParaRPr lang="ru-RU" sz="24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59578" y="5786454"/>
            <a:ext cx="54131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5357826"/>
            <a:ext cx="583288" cy="53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29322" y="5813672"/>
            <a:ext cx="511851" cy="47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573533">
            <a:off x="2792179" y="5686715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Picture 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383778">
            <a:off x="2590261" y="5395040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" name="Picture 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697116">
            <a:off x="2350330" y="5665628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040989" y="5286388"/>
            <a:ext cx="106202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Скругленный прямоугольник 17"/>
          <p:cNvSpPr/>
          <p:nvPr/>
        </p:nvSpPr>
        <p:spPr>
          <a:xfrm>
            <a:off x="451456" y="928670"/>
            <a:ext cx="821537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В уравнении реакции </a:t>
            </a:r>
            <a:r>
              <a:rPr lang="en-US" b="1" dirty="0" err="1" smtClean="0">
                <a:solidFill>
                  <a:srgbClr val="002060"/>
                </a:solidFill>
                <a:latin typeface="Constantia" pitchFamily="18" charset="0"/>
              </a:rPr>
              <a:t>X+HCl</a:t>
            </a:r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=NaCl+H2O 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веществом Х является натрий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451456" y="4143380"/>
            <a:ext cx="821537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Вещество с формулой </a:t>
            </a:r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Na2O2 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является оксидом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451456" y="1571612"/>
            <a:ext cx="821537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В уравнении реакции </a:t>
            </a:r>
            <a:r>
              <a:rPr lang="en-US" b="1" dirty="0" err="1" smtClean="0">
                <a:solidFill>
                  <a:srgbClr val="002060"/>
                </a:solidFill>
                <a:latin typeface="Constantia" pitchFamily="18" charset="0"/>
              </a:rPr>
              <a:t>X+HBr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=</a:t>
            </a:r>
            <a:r>
              <a:rPr lang="en-US" b="1" dirty="0" err="1" smtClean="0">
                <a:solidFill>
                  <a:srgbClr val="002060"/>
                </a:solidFill>
                <a:latin typeface="Constantia" pitchFamily="18" charset="0"/>
              </a:rPr>
              <a:t>KBr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+</a:t>
            </a:r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H2O 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веществом Х является </a:t>
            </a:r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KOH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451456" y="2214554"/>
            <a:ext cx="821537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C 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водным раствором хлорида железа реагирует алюминий   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1456" y="2857496"/>
            <a:ext cx="821537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Формула сульфата натрия </a:t>
            </a:r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Na2SO3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451456" y="3500438"/>
            <a:ext cx="821537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Реакция между </a:t>
            </a:r>
            <a:r>
              <a:rPr lang="en-US" b="1" dirty="0" err="1" smtClean="0">
                <a:solidFill>
                  <a:srgbClr val="002060"/>
                </a:solidFill>
                <a:latin typeface="Constantia" pitchFamily="18" charset="0"/>
              </a:rPr>
              <a:t>HCl</a:t>
            </a:r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и </a:t>
            </a:r>
            <a:r>
              <a:rPr lang="en-US" b="1" dirty="0" smtClean="0">
                <a:solidFill>
                  <a:srgbClr val="002060"/>
                </a:solidFill>
                <a:latin typeface="Constantia" pitchFamily="18" charset="0"/>
              </a:rPr>
              <a:t>KOH 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относится к реакции нейтрализации 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2" name="Скругленный прямоугольник 31"/>
          <p:cNvSpPr/>
          <p:nvPr/>
        </p:nvSpPr>
        <p:spPr>
          <a:xfrm>
            <a:off x="451456" y="4786322"/>
            <a:ext cx="821537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Оксид натрия реагирует  с водой с образованием </a:t>
            </a:r>
            <a:r>
              <a:rPr lang="ru-RU" b="1" dirty="0" err="1" smtClean="0">
                <a:solidFill>
                  <a:srgbClr val="002060"/>
                </a:solidFill>
                <a:latin typeface="Constantia" pitchFamily="18" charset="0"/>
              </a:rPr>
              <a:t>гидроксида</a:t>
            </a:r>
            <a:r>
              <a:rPr lang="ru-RU" b="1" dirty="0" smtClean="0">
                <a:solidFill>
                  <a:srgbClr val="002060"/>
                </a:solidFill>
                <a:latin typeface="Constantia" pitchFamily="18" charset="0"/>
              </a:rPr>
              <a:t> натрия</a:t>
            </a:r>
            <a:endParaRPr lang="ru-RU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45264" y="5500702"/>
            <a:ext cx="54131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8" presetClass="exit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amond(in)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6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7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33CC33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Ромашка 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87546" y="5643578"/>
            <a:ext cx="54131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57290" y="5357826"/>
            <a:ext cx="583288" cy="53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4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728" y="5813672"/>
            <a:ext cx="511851" cy="47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573533">
            <a:off x="720477" y="5686715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697116">
            <a:off x="278628" y="5665628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5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383778">
            <a:off x="518559" y="5395040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2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86710" y="5214950"/>
            <a:ext cx="106202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2" name="TextBox 31"/>
          <p:cNvSpPr txBox="1"/>
          <p:nvPr/>
        </p:nvSpPr>
        <p:spPr>
          <a:xfrm>
            <a:off x="285720" y="841701"/>
            <a:ext cx="857256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Собери разлетевшиеся лепестки ромашки так, чтобы получилась запись уравнения реакции между </a:t>
            </a:r>
            <a:r>
              <a:rPr lang="ru-RU" sz="2000" b="1" dirty="0" err="1" smtClean="0">
                <a:solidFill>
                  <a:srgbClr val="C00000"/>
                </a:solidFill>
                <a:latin typeface="Constantia" pitchFamily="18" charset="0"/>
              </a:rPr>
              <a:t>гидроксидом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 натрия </a:t>
            </a:r>
            <a:r>
              <a:rPr lang="ru-RU" sz="2000" b="1" dirty="0" smtClean="0">
                <a:latin typeface="Constantia" pitchFamily="18" charset="0"/>
              </a:rPr>
              <a:t>и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серной кислотой     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6" name="Овал 35"/>
          <p:cNvSpPr/>
          <p:nvPr/>
        </p:nvSpPr>
        <p:spPr>
          <a:xfrm rot="16777169">
            <a:off x="3926229" y="2886721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+mj-lt"/>
              </a:rPr>
              <a:t>2</a:t>
            </a:r>
            <a:endParaRPr lang="ru-RU" sz="2000" b="1" dirty="0">
              <a:solidFill>
                <a:srgbClr val="C00000"/>
              </a:solidFill>
              <a:latin typeface="+mj-lt"/>
            </a:endParaRPr>
          </a:p>
        </p:txBody>
      </p:sp>
      <p:sp>
        <p:nvSpPr>
          <p:cNvPr id="38" name="Овал 37"/>
          <p:cNvSpPr/>
          <p:nvPr/>
        </p:nvSpPr>
        <p:spPr>
          <a:xfrm rot="1435452">
            <a:off x="2667848" y="3483892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+mj-lt"/>
              </a:rPr>
              <a:t>2</a:t>
            </a:r>
            <a:endParaRPr lang="ru-RU" sz="2000" b="1" dirty="0">
              <a:solidFill>
                <a:srgbClr val="002060"/>
              </a:solidFill>
              <a:latin typeface="+mj-lt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4714876" y="3964785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+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2643174" y="4071942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+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 rot="16200000">
            <a:off x="3679025" y="5072074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=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 rot="19080000">
            <a:off x="5468303" y="1849355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Na2SO4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7" name="Овал 46"/>
          <p:cNvSpPr/>
          <p:nvPr/>
        </p:nvSpPr>
        <p:spPr>
          <a:xfrm rot="2880000">
            <a:off x="6897061" y="3706743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H2SO4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2" name="Овал 51"/>
          <p:cNvSpPr/>
          <p:nvPr/>
        </p:nvSpPr>
        <p:spPr>
          <a:xfrm rot="4140000">
            <a:off x="582096" y="2887837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H2O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3" name="Овал 52"/>
          <p:cNvSpPr/>
          <p:nvPr/>
        </p:nvSpPr>
        <p:spPr>
          <a:xfrm rot="19762287">
            <a:off x="6075002" y="5277821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NaCl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5" name="Овал 54"/>
          <p:cNvSpPr/>
          <p:nvPr/>
        </p:nvSpPr>
        <p:spPr>
          <a:xfrm rot="19349274">
            <a:off x="7039936" y="2135109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HCL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7" name="Овал 56"/>
          <p:cNvSpPr/>
          <p:nvPr/>
        </p:nvSpPr>
        <p:spPr>
          <a:xfrm rot="13920000">
            <a:off x="1579960" y="1975932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21299999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NaOH</a:t>
            </a:r>
            <a:r>
              <a:rPr lang="en-US" dirty="0" smtClean="0"/>
              <a:t> </a:t>
            </a:r>
            <a:endParaRPr lang="ru-RU" dirty="0"/>
          </a:p>
        </p:txBody>
      </p:sp>
      <p:cxnSp>
        <p:nvCxnSpPr>
          <p:cNvPr id="59" name="Прямая со стрелкой 58"/>
          <p:cNvCxnSpPr/>
          <p:nvPr/>
        </p:nvCxnSpPr>
        <p:spPr>
          <a:xfrm rot="5400000">
            <a:off x="4929190" y="1785926"/>
            <a:ext cx="500066" cy="357190"/>
          </a:xfrm>
          <a:prstGeom prst="straightConnector1">
            <a:avLst/>
          </a:prstGeom>
          <a:ln w="28575">
            <a:solidFill>
              <a:srgbClr val="6633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Овал 59"/>
          <p:cNvSpPr/>
          <p:nvPr/>
        </p:nvSpPr>
        <p:spPr>
          <a:xfrm rot="2492174">
            <a:off x="941345" y="4172566"/>
            <a:ext cx="1785950" cy="500066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Na2SO3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3" name="Овал 32"/>
          <p:cNvSpPr/>
          <p:nvPr/>
        </p:nvSpPr>
        <p:spPr>
          <a:xfrm>
            <a:off x="4286248" y="3857628"/>
            <a:ext cx="571504" cy="714380"/>
          </a:xfrm>
          <a:prstGeom prst="ellipse">
            <a:avLst/>
          </a:prstGeom>
          <a:solidFill>
            <a:srgbClr val="FFFF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" name="Picture 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85918" y="5286388"/>
            <a:ext cx="583288" cy="53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" decel="100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" decel="100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" decel="100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accel="100000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00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2.96296E-6 L 0.31632 0.21736 " pathEditMode="relative" rAng="0" ptsTypes="AA">
                                      <p:cBhvr>
                                        <p:cTn id="48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8" y="109"/>
                                    </p:animMotion>
                                  </p:childTnLst>
                                </p:cTn>
                              </p:par>
                              <p:par>
                                <p:cTn id="49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5400000">
                                      <p:cBhvr>
                                        <p:cTn id="50" dur="2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1.85185E-6 L -0.26528 0.16459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3" y="82"/>
                                    </p:animMotion>
                                  </p:childTnLst>
                                </p:cTn>
                              </p:par>
                              <p:par>
                                <p:cTn id="61" presetID="8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2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59259E-6 L -0.28351 0.43033 " pathEditMode="relative" ptsTypes="AA">
                                      <p:cBhvr>
                                        <p:cTn id="72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3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4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8 0.00069 L 0.2915 0.01111 " pathEditMode="relative" rAng="0" ptsTypes="AA">
                                      <p:cBhvr>
                                        <p:cTn id="84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" y="5"/>
                                    </p:animMotion>
                                  </p:childTnLst>
                                </p:cTn>
                              </p:par>
                              <p:par>
                                <p:cTn id="85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45" grpId="0" animBg="1"/>
      <p:bldP spid="45" grpId="1" animBg="1"/>
      <p:bldP spid="47" grpId="0" animBg="1"/>
      <p:bldP spid="47" grpId="1" animBg="1"/>
      <p:bldP spid="52" grpId="0" animBg="1"/>
      <p:bldP spid="52" grpId="1" animBg="1"/>
      <p:bldP spid="53" grpId="0" animBg="1"/>
      <p:bldP spid="55" grpId="0" animBg="1"/>
      <p:bldP spid="57" grpId="0" animBg="1"/>
      <p:bldP spid="57" grpId="1" animBg="1"/>
      <p:bldP spid="6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4282" y="571480"/>
            <a:ext cx="8786874" cy="60722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Дорогие ребята!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Вы все, конечно узнали героиню этой песенки – 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Красную Шапочку. Она была очень добрая девочка и отважно шла через дремучий лес к больной бабушке.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Наша Красная Шапочка идет через особый лес – он полон химических формул и сложных задач, по тропинкам уравнений реакций и схем превращений.  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Хозяйка «химического» леса – злая Баба Яга, которая сердита от того, что не может разобраться в хитростях новой для нее науки – химии.   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И пропустить через лес она может только тогда</a:t>
            </a:r>
          </a:p>
          <a:p>
            <a:pPr algn="ctr"/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 Красную Шапочку, когда она ответит на все вопросы, которые зададут ей герои различных сказок.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Итак, путешествие начинается!</a:t>
            </a:r>
          </a:p>
          <a:p>
            <a:pPr algn="ctr"/>
            <a:endParaRPr lang="ru-RU" sz="24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grpSp>
        <p:nvGrpSpPr>
          <p:cNvPr id="5" name="Группа 19"/>
          <p:cNvGrpSpPr/>
          <p:nvPr/>
        </p:nvGrpSpPr>
        <p:grpSpPr>
          <a:xfrm>
            <a:off x="2587043" y="42934"/>
            <a:ext cx="792000" cy="727916"/>
            <a:chOff x="1998180" y="42934"/>
            <a:chExt cx="792000" cy="727916"/>
          </a:xfrm>
        </p:grpSpPr>
        <p:sp>
          <p:nvSpPr>
            <p:cNvPr id="11" name="Прямоугольник 10"/>
            <p:cNvSpPr/>
            <p:nvPr/>
          </p:nvSpPr>
          <p:spPr>
            <a:xfrm>
              <a:off x="1998180" y="42934"/>
              <a:ext cx="792000" cy="720000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" name="Picture 4">
              <a:hlinkClick r:id="rId4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034522" y="85702"/>
              <a:ext cx="714380" cy="6851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6" name="Группа 17"/>
          <p:cNvGrpSpPr/>
          <p:nvPr/>
        </p:nvGrpSpPr>
        <p:grpSpPr>
          <a:xfrm>
            <a:off x="5760929" y="42934"/>
            <a:ext cx="792000" cy="722858"/>
            <a:chOff x="6278304" y="42934"/>
            <a:chExt cx="792000" cy="722858"/>
          </a:xfrm>
        </p:grpSpPr>
        <p:sp>
          <p:nvSpPr>
            <p:cNvPr id="14" name="Прямоугольник 13"/>
            <p:cNvSpPr/>
            <p:nvPr/>
          </p:nvSpPr>
          <p:spPr>
            <a:xfrm>
              <a:off x="6278304" y="42934"/>
              <a:ext cx="792000" cy="720000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4" name="Picture 10">
              <a:hlinkClick r:id="rId6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6357950" y="51412"/>
              <a:ext cx="642942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3" name="Группа 20"/>
          <p:cNvGrpSpPr/>
          <p:nvPr/>
        </p:nvGrpSpPr>
        <p:grpSpPr>
          <a:xfrm>
            <a:off x="1000100" y="42934"/>
            <a:ext cx="792000" cy="720000"/>
            <a:chOff x="571472" y="42934"/>
            <a:chExt cx="792000" cy="720000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571472" y="42934"/>
              <a:ext cx="792000" cy="720000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grpSp>
          <p:nvGrpSpPr>
            <p:cNvPr id="17" name="Группа 5"/>
            <p:cNvGrpSpPr/>
            <p:nvPr/>
          </p:nvGrpSpPr>
          <p:grpSpPr>
            <a:xfrm>
              <a:off x="611188" y="51412"/>
              <a:ext cx="746102" cy="706860"/>
              <a:chOff x="2357422" y="2143116"/>
              <a:chExt cx="1428759" cy="1917835"/>
            </a:xfrm>
          </p:grpSpPr>
          <p:pic>
            <p:nvPicPr>
              <p:cNvPr id="7" name="Picture 5"/>
              <p:cNvPicPr>
                <a:picLocks noChangeAspect="1" noChangeArrowheads="1"/>
              </p:cNvPicPr>
              <p:nvPr/>
            </p:nvPicPr>
            <p:blipFill>
              <a:blip r:embed="rId8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t="13867"/>
              <a:stretch>
                <a:fillRect/>
              </a:stretch>
            </p:blipFill>
            <p:spPr bwMode="auto">
              <a:xfrm>
                <a:off x="2357422" y="2357431"/>
                <a:ext cx="1428759" cy="170352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pic>
            <p:nvPicPr>
              <p:cNvPr id="8" name="Picture 9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 flipH="1">
                <a:off x="2643174" y="2143116"/>
                <a:ext cx="484517" cy="34764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</p:grpSp>
      </p:grpSp>
      <p:grpSp>
        <p:nvGrpSpPr>
          <p:cNvPr id="18" name="Группа 18"/>
          <p:cNvGrpSpPr/>
          <p:nvPr/>
        </p:nvGrpSpPr>
        <p:grpSpPr>
          <a:xfrm>
            <a:off x="7347871" y="42934"/>
            <a:ext cx="796029" cy="742860"/>
            <a:chOff x="7700984" y="42934"/>
            <a:chExt cx="796029" cy="742860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7705013" y="42934"/>
              <a:ext cx="792000" cy="720000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2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00984" y="71414"/>
              <a:ext cx="714380" cy="71438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grpSp>
        <p:nvGrpSpPr>
          <p:cNvPr id="19" name="Группа 16"/>
          <p:cNvGrpSpPr/>
          <p:nvPr/>
        </p:nvGrpSpPr>
        <p:grpSpPr>
          <a:xfrm>
            <a:off x="4173986" y="42934"/>
            <a:ext cx="792000" cy="720000"/>
            <a:chOff x="3424888" y="42934"/>
            <a:chExt cx="792000" cy="720000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3424888" y="42934"/>
              <a:ext cx="792000" cy="720000"/>
            </a:xfrm>
            <a:prstGeom prst="rect">
              <a:avLst/>
            </a:prstGeom>
            <a:solidFill>
              <a:srgbClr val="996600"/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9" name="Picture 2">
              <a:hlinkClick r:id="rId12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3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546151" y="61144"/>
              <a:ext cx="668659" cy="691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</p:spTree>
  </p:cSld>
  <p:clrMapOvr>
    <a:masterClrMapping/>
  </p:clrMapOvr>
  <p:transition advClick="0" advTm="23000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Найдите  элемент 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pic>
        <p:nvPicPr>
          <p:cNvPr id="12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72264" y="5214950"/>
            <a:ext cx="106202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Скругленный прямоугольник 16"/>
          <p:cNvSpPr/>
          <p:nvPr/>
        </p:nvSpPr>
        <p:spPr>
          <a:xfrm>
            <a:off x="500034" y="1214422"/>
            <a:ext cx="214314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SiO2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500034" y="5572140"/>
            <a:ext cx="214314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K2SiO3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500034" y="2666994"/>
            <a:ext cx="214314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Ba</a:t>
            </a:r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(NO3)2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500034" y="3393280"/>
            <a:ext cx="214314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HCl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500034" y="4119566"/>
            <a:ext cx="214314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K2O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500034" y="1940708"/>
            <a:ext cx="214314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LiOH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1026" name="Text Box 2"/>
          <p:cNvSpPr txBox="1">
            <a:spLocks noChangeArrowheads="1"/>
          </p:cNvSpPr>
          <p:nvPr/>
        </p:nvSpPr>
        <p:spPr bwMode="auto">
          <a:xfrm>
            <a:off x="4214810" y="857232"/>
            <a:ext cx="4643470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onstantia" pitchFamily="18" charset="0"/>
              </a:rPr>
              <a:t>Составьте возможные уравнения реакций взаимодействия перечисленных веществ с раствором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</a:rPr>
              <a:t>серной кислоты.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onstantia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onstantia" pitchFamily="18" charset="0"/>
              </a:rPr>
              <a:t>Из букв, соответствующих правильным ответам, вы составите название одного из элементов </a:t>
            </a:r>
            <a:r>
              <a:rPr kumimoji="0" lang="en-US" sz="2000" b="1" i="0" u="none" strike="noStrike" cap="none" normalizeH="0" dirty="0" smtClean="0">
                <a:ln>
                  <a:noFill/>
                </a:ln>
                <a:solidFill>
                  <a:srgbClr val="663300"/>
                </a:solidFill>
                <a:effectLst/>
                <a:latin typeface="Constantia" pitchFamily="18" charset="0"/>
              </a:rPr>
              <a:t> </a:t>
            </a:r>
            <a:r>
              <a:rPr kumimoji="0" lang="ru-RU" sz="2000" b="1" i="0" u="none" strike="noStrike" cap="none" normalizeH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</a:rPr>
              <a:t>третьего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Constantia" pitchFamily="18" charset="0"/>
              </a:rPr>
              <a:t> периода </a:t>
            </a: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onstantia" pitchFamily="18" charset="0"/>
              </a:rPr>
              <a:t>таблицы </a:t>
            </a:r>
            <a:endParaRPr kumimoji="0" lang="en-US" sz="2000" b="1" i="0" u="none" strike="noStrike" cap="none" normalizeH="0" baseline="0" dirty="0" smtClean="0">
              <a:ln>
                <a:noFill/>
              </a:ln>
              <a:solidFill>
                <a:srgbClr val="663300"/>
              </a:solidFill>
              <a:effectLst/>
              <a:latin typeface="Constantia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cap="none" normalizeH="0" baseline="0" dirty="0" smtClean="0">
                <a:ln>
                  <a:noFill/>
                </a:ln>
                <a:solidFill>
                  <a:srgbClr val="663300"/>
                </a:solidFill>
                <a:effectLst/>
                <a:latin typeface="Constantia" pitchFamily="18" charset="0"/>
              </a:rPr>
              <a:t>Д.И. Менделеева.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500034" y="4845852"/>
            <a:ext cx="2143140" cy="50006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HNO3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25" name="Picture 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715272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573533">
            <a:off x="8221467" y="5686715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" name="Picture 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697116">
            <a:off x="7779618" y="5665628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8" name="Picture 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383778">
            <a:off x="8019550" y="5323602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9" name="Picture 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" name="Picture 4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88074" y="5786454"/>
            <a:ext cx="54131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286380" y="5357826"/>
            <a:ext cx="583288" cy="53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2" name="Picture 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57818" y="5813672"/>
            <a:ext cx="511851" cy="47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3" name="Picture 4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673760" y="5500702"/>
            <a:ext cx="54131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6" name="Овал 35"/>
          <p:cNvSpPr/>
          <p:nvPr/>
        </p:nvSpPr>
        <p:spPr>
          <a:xfrm>
            <a:off x="3071802" y="1214422"/>
            <a:ext cx="714380" cy="642942"/>
          </a:xfrm>
          <a:prstGeom prst="ellipse">
            <a:avLst/>
          </a:prstGeom>
          <a:solidFill>
            <a:srgbClr val="996600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Ч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3071802" y="1940708"/>
            <a:ext cx="714380" cy="642942"/>
          </a:xfrm>
          <a:prstGeom prst="ellipse">
            <a:avLst/>
          </a:prstGeom>
          <a:solidFill>
            <a:srgbClr val="996600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Х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38" name="Овал 37"/>
          <p:cNvSpPr/>
          <p:nvPr/>
        </p:nvSpPr>
        <p:spPr>
          <a:xfrm>
            <a:off x="3071802" y="2666994"/>
            <a:ext cx="714380" cy="642942"/>
          </a:xfrm>
          <a:prstGeom prst="ellipse">
            <a:avLst/>
          </a:prstGeom>
          <a:solidFill>
            <a:srgbClr val="996600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Л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39" name="Овал 38"/>
          <p:cNvSpPr/>
          <p:nvPr/>
        </p:nvSpPr>
        <p:spPr>
          <a:xfrm>
            <a:off x="3071802" y="3393280"/>
            <a:ext cx="714380" cy="642942"/>
          </a:xfrm>
          <a:prstGeom prst="ellipse">
            <a:avLst/>
          </a:prstGeom>
          <a:solidFill>
            <a:srgbClr val="996600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А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0" name="Овал 39"/>
          <p:cNvSpPr/>
          <p:nvPr/>
        </p:nvSpPr>
        <p:spPr>
          <a:xfrm>
            <a:off x="3071802" y="4119566"/>
            <a:ext cx="714380" cy="642942"/>
          </a:xfrm>
          <a:prstGeom prst="ellipse">
            <a:avLst/>
          </a:prstGeom>
          <a:solidFill>
            <a:srgbClr val="996600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О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1" name="Овал 40"/>
          <p:cNvSpPr/>
          <p:nvPr/>
        </p:nvSpPr>
        <p:spPr>
          <a:xfrm>
            <a:off x="3071802" y="4845852"/>
            <a:ext cx="714380" cy="642942"/>
          </a:xfrm>
          <a:prstGeom prst="ellipse">
            <a:avLst/>
          </a:prstGeom>
          <a:solidFill>
            <a:srgbClr val="996600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Н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2" name="Овал 41"/>
          <p:cNvSpPr/>
          <p:nvPr/>
        </p:nvSpPr>
        <p:spPr>
          <a:xfrm>
            <a:off x="3071802" y="5572140"/>
            <a:ext cx="714380" cy="642942"/>
          </a:xfrm>
          <a:prstGeom prst="ellipse">
            <a:avLst/>
          </a:prstGeom>
          <a:solidFill>
            <a:srgbClr val="996600">
              <a:alpha val="52941"/>
            </a:srgb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Р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3" name="Овал 42"/>
          <p:cNvSpPr/>
          <p:nvPr/>
        </p:nvSpPr>
        <p:spPr>
          <a:xfrm>
            <a:off x="4714876" y="4214818"/>
            <a:ext cx="714380" cy="642942"/>
          </a:xfrm>
          <a:prstGeom prst="ellipse">
            <a:avLst/>
          </a:prstGeom>
          <a:solidFill>
            <a:schemeClr val="accent3">
              <a:lumMod val="75000"/>
              <a:alpha val="52941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Х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4" name="Овал 43"/>
          <p:cNvSpPr/>
          <p:nvPr/>
        </p:nvSpPr>
        <p:spPr>
          <a:xfrm>
            <a:off x="5500694" y="4214818"/>
            <a:ext cx="714380" cy="642942"/>
          </a:xfrm>
          <a:prstGeom prst="ellipse">
            <a:avLst/>
          </a:prstGeom>
          <a:solidFill>
            <a:schemeClr val="accent3">
              <a:lumMod val="75000"/>
              <a:alpha val="52941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Л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5" name="Овал 44"/>
          <p:cNvSpPr/>
          <p:nvPr/>
        </p:nvSpPr>
        <p:spPr>
          <a:xfrm>
            <a:off x="6286512" y="4214818"/>
            <a:ext cx="714380" cy="642942"/>
          </a:xfrm>
          <a:prstGeom prst="ellipse">
            <a:avLst/>
          </a:prstGeom>
          <a:solidFill>
            <a:schemeClr val="accent3">
              <a:lumMod val="75000"/>
              <a:alpha val="52941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О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7072330" y="4214818"/>
            <a:ext cx="714380" cy="642942"/>
          </a:xfrm>
          <a:prstGeom prst="ellipse">
            <a:avLst/>
          </a:prstGeom>
          <a:solidFill>
            <a:schemeClr val="accent3">
              <a:lumMod val="75000"/>
              <a:alpha val="52941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Р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1" fill="hold">
                      <p:stCondLst>
                        <p:cond delay="0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6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7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09900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1000"/>
                            </p:stCondLst>
                            <p:childTnLst>
                              <p:par>
                                <p:cTn id="8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Воздушные шарики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85720" y="928670"/>
            <a:ext cx="857256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Укажите вещества, которые вступают в реакцию </a:t>
            </a:r>
            <a:endParaRPr lang="en-US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 </a:t>
            </a:r>
            <a:r>
              <a:rPr lang="ru-RU" sz="2000" b="1" dirty="0" err="1" smtClean="0">
                <a:solidFill>
                  <a:srgbClr val="C00000"/>
                </a:solidFill>
                <a:latin typeface="Constantia" pitchFamily="18" charset="0"/>
              </a:rPr>
              <a:t>гидроксидом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 калия 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33" name="Полилиния 32"/>
          <p:cNvSpPr/>
          <p:nvPr/>
        </p:nvSpPr>
        <p:spPr>
          <a:xfrm>
            <a:off x="2099509" y="4649466"/>
            <a:ext cx="277131" cy="565484"/>
          </a:xfrm>
          <a:custGeom>
            <a:avLst/>
            <a:gdLst>
              <a:gd name="connsiteX0" fmla="*/ 96252 w 215546"/>
              <a:gd name="connsiteY0" fmla="*/ 0 h 565484"/>
              <a:gd name="connsiteX1" fmla="*/ 60158 w 215546"/>
              <a:gd name="connsiteY1" fmla="*/ 48126 h 565484"/>
              <a:gd name="connsiteX2" fmla="*/ 48126 w 215546"/>
              <a:gd name="connsiteY2" fmla="*/ 84221 h 565484"/>
              <a:gd name="connsiteX3" fmla="*/ 24063 w 215546"/>
              <a:gd name="connsiteY3" fmla="*/ 132347 h 565484"/>
              <a:gd name="connsiteX4" fmla="*/ 0 w 215546"/>
              <a:gd name="connsiteY4" fmla="*/ 204537 h 565484"/>
              <a:gd name="connsiteX5" fmla="*/ 12031 w 215546"/>
              <a:gd name="connsiteY5" fmla="*/ 264695 h 565484"/>
              <a:gd name="connsiteX6" fmla="*/ 60158 w 215546"/>
              <a:gd name="connsiteY6" fmla="*/ 324853 h 565484"/>
              <a:gd name="connsiteX7" fmla="*/ 96252 w 215546"/>
              <a:gd name="connsiteY7" fmla="*/ 336884 h 565484"/>
              <a:gd name="connsiteX8" fmla="*/ 192505 w 215546"/>
              <a:gd name="connsiteY8" fmla="*/ 409074 h 565484"/>
              <a:gd name="connsiteX9" fmla="*/ 192505 w 215546"/>
              <a:gd name="connsiteY9" fmla="*/ 529389 h 565484"/>
              <a:gd name="connsiteX10" fmla="*/ 168442 w 215546"/>
              <a:gd name="connsiteY10" fmla="*/ 553453 h 565484"/>
              <a:gd name="connsiteX11" fmla="*/ 120315 w 215546"/>
              <a:gd name="connsiteY11" fmla="*/ 565484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5546" h="565484">
                <a:moveTo>
                  <a:pt x="96252" y="0"/>
                </a:moveTo>
                <a:cubicBezTo>
                  <a:pt x="84221" y="16042"/>
                  <a:pt x="70107" y="30716"/>
                  <a:pt x="60158" y="48126"/>
                </a:cubicBezTo>
                <a:cubicBezTo>
                  <a:pt x="53866" y="59138"/>
                  <a:pt x="53122" y="72564"/>
                  <a:pt x="48126" y="84221"/>
                </a:cubicBezTo>
                <a:cubicBezTo>
                  <a:pt x="41061" y="100706"/>
                  <a:pt x="30724" y="115694"/>
                  <a:pt x="24063" y="132347"/>
                </a:cubicBezTo>
                <a:cubicBezTo>
                  <a:pt x="14643" y="155898"/>
                  <a:pt x="0" y="204537"/>
                  <a:pt x="0" y="204537"/>
                </a:cubicBezTo>
                <a:cubicBezTo>
                  <a:pt x="4010" y="224590"/>
                  <a:pt x="4851" y="245547"/>
                  <a:pt x="12031" y="264695"/>
                </a:cubicBezTo>
                <a:cubicBezTo>
                  <a:pt x="16790" y="277387"/>
                  <a:pt x="45950" y="316328"/>
                  <a:pt x="60158" y="324853"/>
                </a:cubicBezTo>
                <a:cubicBezTo>
                  <a:pt x="71033" y="331378"/>
                  <a:pt x="84221" y="332874"/>
                  <a:pt x="96252" y="336884"/>
                </a:cubicBezTo>
                <a:cubicBezTo>
                  <a:pt x="177881" y="391302"/>
                  <a:pt x="147993" y="364560"/>
                  <a:pt x="192505" y="409074"/>
                </a:cubicBezTo>
                <a:cubicBezTo>
                  <a:pt x="209382" y="459706"/>
                  <a:pt x="215546" y="460264"/>
                  <a:pt x="192505" y="529389"/>
                </a:cubicBezTo>
                <a:cubicBezTo>
                  <a:pt x="188918" y="540151"/>
                  <a:pt x="178588" y="548380"/>
                  <a:pt x="168442" y="553453"/>
                </a:cubicBezTo>
                <a:cubicBezTo>
                  <a:pt x="153652" y="560848"/>
                  <a:pt x="120315" y="565484"/>
                  <a:pt x="120315" y="565484"/>
                </a:cubicBezTo>
              </a:path>
            </a:pathLst>
          </a:custGeom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" name="Группа 72"/>
          <p:cNvGrpSpPr/>
          <p:nvPr/>
        </p:nvGrpSpPr>
        <p:grpSpPr>
          <a:xfrm>
            <a:off x="1714480" y="3062041"/>
            <a:ext cx="1285884" cy="1991222"/>
            <a:chOff x="1571604" y="3062041"/>
            <a:chExt cx="1285884" cy="1991222"/>
          </a:xfrm>
        </p:grpSpPr>
        <p:sp>
          <p:nvSpPr>
            <p:cNvPr id="32" name="Овал 31"/>
            <p:cNvSpPr/>
            <p:nvPr/>
          </p:nvSpPr>
          <p:spPr>
            <a:xfrm>
              <a:off x="1571604" y="3062041"/>
              <a:ext cx="1285884" cy="1571636"/>
            </a:xfrm>
            <a:prstGeom prst="ellipse">
              <a:avLst/>
            </a:prstGeom>
            <a:solidFill>
              <a:srgbClr val="FFFF00">
                <a:alpha val="67059"/>
              </a:srgb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002060"/>
                  </a:solidFill>
                  <a:latin typeface="Constantia" pitchFamily="18" charset="0"/>
                </a:rPr>
                <a:t>HCl</a:t>
              </a:r>
              <a:endParaRPr lang="ru-RU" sz="24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  <p:sp>
          <p:nvSpPr>
            <p:cNvPr id="48" name="Полилиния 47"/>
            <p:cNvSpPr/>
            <p:nvPr/>
          </p:nvSpPr>
          <p:spPr>
            <a:xfrm>
              <a:off x="2183337" y="4644189"/>
              <a:ext cx="196491" cy="409074"/>
            </a:xfrm>
            <a:custGeom>
              <a:avLst/>
              <a:gdLst>
                <a:gd name="connsiteX0" fmla="*/ 54537 w 196491"/>
                <a:gd name="connsiteY0" fmla="*/ 0 h 409074"/>
                <a:gd name="connsiteX1" fmla="*/ 18442 w 196491"/>
                <a:gd name="connsiteY1" fmla="*/ 12032 h 409074"/>
                <a:gd name="connsiteX2" fmla="*/ 18442 w 196491"/>
                <a:gd name="connsiteY2" fmla="*/ 96253 h 409074"/>
                <a:gd name="connsiteX3" fmla="*/ 54537 w 196491"/>
                <a:gd name="connsiteY3" fmla="*/ 108285 h 409074"/>
                <a:gd name="connsiteX4" fmla="*/ 150789 w 196491"/>
                <a:gd name="connsiteY4" fmla="*/ 120316 h 409074"/>
                <a:gd name="connsiteX5" fmla="*/ 162821 w 196491"/>
                <a:gd name="connsiteY5" fmla="*/ 264695 h 409074"/>
                <a:gd name="connsiteX6" fmla="*/ 126726 w 196491"/>
                <a:gd name="connsiteY6" fmla="*/ 288758 h 409074"/>
                <a:gd name="connsiteX7" fmla="*/ 54537 w 196491"/>
                <a:gd name="connsiteY7" fmla="*/ 312822 h 409074"/>
                <a:gd name="connsiteX8" fmla="*/ 30474 w 196491"/>
                <a:gd name="connsiteY8" fmla="*/ 348916 h 409074"/>
                <a:gd name="connsiteX9" fmla="*/ 42505 w 196491"/>
                <a:gd name="connsiteY9" fmla="*/ 409074 h 409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96491" h="409074">
                  <a:moveTo>
                    <a:pt x="54537" y="0"/>
                  </a:moveTo>
                  <a:cubicBezTo>
                    <a:pt x="42505" y="4011"/>
                    <a:pt x="27410" y="3064"/>
                    <a:pt x="18442" y="12032"/>
                  </a:cubicBezTo>
                  <a:cubicBezTo>
                    <a:pt x="0" y="30474"/>
                    <a:pt x="4874" y="79293"/>
                    <a:pt x="18442" y="96253"/>
                  </a:cubicBezTo>
                  <a:cubicBezTo>
                    <a:pt x="26365" y="106156"/>
                    <a:pt x="42059" y="106016"/>
                    <a:pt x="54537" y="108285"/>
                  </a:cubicBezTo>
                  <a:cubicBezTo>
                    <a:pt x="86349" y="114069"/>
                    <a:pt x="118705" y="116306"/>
                    <a:pt x="150789" y="120316"/>
                  </a:cubicBezTo>
                  <a:cubicBezTo>
                    <a:pt x="187017" y="174658"/>
                    <a:pt x="196491" y="172103"/>
                    <a:pt x="162821" y="264695"/>
                  </a:cubicBezTo>
                  <a:cubicBezTo>
                    <a:pt x="157879" y="278285"/>
                    <a:pt x="139940" y="282885"/>
                    <a:pt x="126726" y="288758"/>
                  </a:cubicBezTo>
                  <a:cubicBezTo>
                    <a:pt x="103547" y="299060"/>
                    <a:pt x="54537" y="312822"/>
                    <a:pt x="54537" y="312822"/>
                  </a:cubicBezTo>
                  <a:cubicBezTo>
                    <a:pt x="46516" y="324853"/>
                    <a:pt x="32268" y="334568"/>
                    <a:pt x="30474" y="348916"/>
                  </a:cubicBezTo>
                  <a:cubicBezTo>
                    <a:pt x="27937" y="369208"/>
                    <a:pt x="42505" y="409074"/>
                    <a:pt x="42505" y="409074"/>
                  </a:cubicBezTo>
                </a:path>
              </a:pathLst>
            </a:custGeom>
            <a:ln w="12700">
              <a:solidFill>
                <a:srgbClr val="66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0" name="Полилиния 29"/>
          <p:cNvSpPr/>
          <p:nvPr/>
        </p:nvSpPr>
        <p:spPr>
          <a:xfrm>
            <a:off x="3266330" y="3516227"/>
            <a:ext cx="277131" cy="565484"/>
          </a:xfrm>
          <a:custGeom>
            <a:avLst/>
            <a:gdLst>
              <a:gd name="connsiteX0" fmla="*/ 96252 w 215546"/>
              <a:gd name="connsiteY0" fmla="*/ 0 h 565484"/>
              <a:gd name="connsiteX1" fmla="*/ 60158 w 215546"/>
              <a:gd name="connsiteY1" fmla="*/ 48126 h 565484"/>
              <a:gd name="connsiteX2" fmla="*/ 48126 w 215546"/>
              <a:gd name="connsiteY2" fmla="*/ 84221 h 565484"/>
              <a:gd name="connsiteX3" fmla="*/ 24063 w 215546"/>
              <a:gd name="connsiteY3" fmla="*/ 132347 h 565484"/>
              <a:gd name="connsiteX4" fmla="*/ 0 w 215546"/>
              <a:gd name="connsiteY4" fmla="*/ 204537 h 565484"/>
              <a:gd name="connsiteX5" fmla="*/ 12031 w 215546"/>
              <a:gd name="connsiteY5" fmla="*/ 264695 h 565484"/>
              <a:gd name="connsiteX6" fmla="*/ 60158 w 215546"/>
              <a:gd name="connsiteY6" fmla="*/ 324853 h 565484"/>
              <a:gd name="connsiteX7" fmla="*/ 96252 w 215546"/>
              <a:gd name="connsiteY7" fmla="*/ 336884 h 565484"/>
              <a:gd name="connsiteX8" fmla="*/ 192505 w 215546"/>
              <a:gd name="connsiteY8" fmla="*/ 409074 h 565484"/>
              <a:gd name="connsiteX9" fmla="*/ 192505 w 215546"/>
              <a:gd name="connsiteY9" fmla="*/ 529389 h 565484"/>
              <a:gd name="connsiteX10" fmla="*/ 168442 w 215546"/>
              <a:gd name="connsiteY10" fmla="*/ 553453 h 565484"/>
              <a:gd name="connsiteX11" fmla="*/ 120315 w 215546"/>
              <a:gd name="connsiteY11" fmla="*/ 565484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5546" h="565484">
                <a:moveTo>
                  <a:pt x="96252" y="0"/>
                </a:moveTo>
                <a:cubicBezTo>
                  <a:pt x="84221" y="16042"/>
                  <a:pt x="70107" y="30716"/>
                  <a:pt x="60158" y="48126"/>
                </a:cubicBezTo>
                <a:cubicBezTo>
                  <a:pt x="53866" y="59138"/>
                  <a:pt x="53122" y="72564"/>
                  <a:pt x="48126" y="84221"/>
                </a:cubicBezTo>
                <a:cubicBezTo>
                  <a:pt x="41061" y="100706"/>
                  <a:pt x="30724" y="115694"/>
                  <a:pt x="24063" y="132347"/>
                </a:cubicBezTo>
                <a:cubicBezTo>
                  <a:pt x="14643" y="155898"/>
                  <a:pt x="0" y="204537"/>
                  <a:pt x="0" y="204537"/>
                </a:cubicBezTo>
                <a:cubicBezTo>
                  <a:pt x="4010" y="224590"/>
                  <a:pt x="4851" y="245547"/>
                  <a:pt x="12031" y="264695"/>
                </a:cubicBezTo>
                <a:cubicBezTo>
                  <a:pt x="16790" y="277387"/>
                  <a:pt x="45950" y="316328"/>
                  <a:pt x="60158" y="324853"/>
                </a:cubicBezTo>
                <a:cubicBezTo>
                  <a:pt x="71033" y="331378"/>
                  <a:pt x="84221" y="332874"/>
                  <a:pt x="96252" y="336884"/>
                </a:cubicBezTo>
                <a:cubicBezTo>
                  <a:pt x="177881" y="391302"/>
                  <a:pt x="147993" y="364560"/>
                  <a:pt x="192505" y="409074"/>
                </a:cubicBezTo>
                <a:cubicBezTo>
                  <a:pt x="209382" y="459706"/>
                  <a:pt x="215546" y="460264"/>
                  <a:pt x="192505" y="529389"/>
                </a:cubicBezTo>
                <a:cubicBezTo>
                  <a:pt x="188918" y="540151"/>
                  <a:pt x="178588" y="548380"/>
                  <a:pt x="168442" y="553453"/>
                </a:cubicBezTo>
                <a:cubicBezTo>
                  <a:pt x="153652" y="560848"/>
                  <a:pt x="120315" y="565484"/>
                  <a:pt x="120315" y="565484"/>
                </a:cubicBezTo>
              </a:path>
            </a:pathLst>
          </a:custGeom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" name="Группа 73"/>
          <p:cNvGrpSpPr/>
          <p:nvPr/>
        </p:nvGrpSpPr>
        <p:grpSpPr>
          <a:xfrm>
            <a:off x="2881301" y="1928802"/>
            <a:ext cx="1285884" cy="2176191"/>
            <a:chOff x="2738425" y="1928802"/>
            <a:chExt cx="1285884" cy="2176191"/>
          </a:xfrm>
        </p:grpSpPr>
        <p:sp>
          <p:nvSpPr>
            <p:cNvPr id="29" name="Овал 28"/>
            <p:cNvSpPr/>
            <p:nvPr/>
          </p:nvSpPr>
          <p:spPr>
            <a:xfrm>
              <a:off x="2738425" y="1928802"/>
              <a:ext cx="1285884" cy="1571636"/>
            </a:xfrm>
            <a:prstGeom prst="ellipse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smtClean="0">
                  <a:solidFill>
                    <a:srgbClr val="002060"/>
                  </a:solidFill>
                  <a:latin typeface="Constantia" pitchFamily="18" charset="0"/>
                </a:rPr>
                <a:t>CO2</a:t>
              </a:r>
              <a:endParaRPr lang="ru-RU" sz="24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  <p:sp>
          <p:nvSpPr>
            <p:cNvPr id="49" name="Полилиния 48"/>
            <p:cNvSpPr/>
            <p:nvPr/>
          </p:nvSpPr>
          <p:spPr>
            <a:xfrm>
              <a:off x="3309444" y="3516285"/>
              <a:ext cx="163117" cy="588708"/>
            </a:xfrm>
            <a:custGeom>
              <a:avLst/>
              <a:gdLst>
                <a:gd name="connsiteX0" fmla="*/ 71430 w 163117"/>
                <a:gd name="connsiteY0" fmla="*/ 20999 h 588708"/>
                <a:gd name="connsiteX1" fmla="*/ 35335 w 163117"/>
                <a:gd name="connsiteY1" fmla="*/ 8968 h 588708"/>
                <a:gd name="connsiteX2" fmla="*/ 11272 w 163117"/>
                <a:gd name="connsiteY2" fmla="*/ 81157 h 588708"/>
                <a:gd name="connsiteX3" fmla="*/ 47367 w 163117"/>
                <a:gd name="connsiteY3" fmla="*/ 225536 h 588708"/>
                <a:gd name="connsiteX4" fmla="*/ 59398 w 163117"/>
                <a:gd name="connsiteY4" fmla="*/ 261631 h 588708"/>
                <a:gd name="connsiteX5" fmla="*/ 95493 w 163117"/>
                <a:gd name="connsiteY5" fmla="*/ 285694 h 588708"/>
                <a:gd name="connsiteX6" fmla="*/ 119556 w 163117"/>
                <a:gd name="connsiteY6" fmla="*/ 357883 h 588708"/>
                <a:gd name="connsiteX7" fmla="*/ 131588 w 163117"/>
                <a:gd name="connsiteY7" fmla="*/ 393978 h 588708"/>
                <a:gd name="connsiteX8" fmla="*/ 155651 w 163117"/>
                <a:gd name="connsiteY8" fmla="*/ 430073 h 588708"/>
                <a:gd name="connsiteX9" fmla="*/ 143619 w 163117"/>
                <a:gd name="connsiteY9" fmla="*/ 538357 h 588708"/>
                <a:gd name="connsiteX10" fmla="*/ 71430 w 163117"/>
                <a:gd name="connsiteY10" fmla="*/ 562420 h 588708"/>
                <a:gd name="connsiteX11" fmla="*/ 23303 w 163117"/>
                <a:gd name="connsiteY11" fmla="*/ 586483 h 5887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63117" h="588708">
                  <a:moveTo>
                    <a:pt x="71430" y="20999"/>
                  </a:moveTo>
                  <a:cubicBezTo>
                    <a:pt x="59398" y="16989"/>
                    <a:pt x="44303" y="0"/>
                    <a:pt x="35335" y="8968"/>
                  </a:cubicBezTo>
                  <a:cubicBezTo>
                    <a:pt x="17399" y="26904"/>
                    <a:pt x="11272" y="81157"/>
                    <a:pt x="11272" y="81157"/>
                  </a:cubicBezTo>
                  <a:cubicBezTo>
                    <a:pt x="32831" y="275194"/>
                    <a:pt x="0" y="130802"/>
                    <a:pt x="47367" y="225536"/>
                  </a:cubicBezTo>
                  <a:cubicBezTo>
                    <a:pt x="53039" y="236880"/>
                    <a:pt x="51475" y="251728"/>
                    <a:pt x="59398" y="261631"/>
                  </a:cubicBezTo>
                  <a:cubicBezTo>
                    <a:pt x="68431" y="272923"/>
                    <a:pt x="83461" y="277673"/>
                    <a:pt x="95493" y="285694"/>
                  </a:cubicBezTo>
                  <a:lnTo>
                    <a:pt x="119556" y="357883"/>
                  </a:lnTo>
                  <a:cubicBezTo>
                    <a:pt x="123567" y="369915"/>
                    <a:pt x="124553" y="383425"/>
                    <a:pt x="131588" y="393978"/>
                  </a:cubicBezTo>
                  <a:lnTo>
                    <a:pt x="155651" y="430073"/>
                  </a:lnTo>
                  <a:cubicBezTo>
                    <a:pt x="151640" y="466168"/>
                    <a:pt x="163117" y="507718"/>
                    <a:pt x="143619" y="538357"/>
                  </a:cubicBezTo>
                  <a:cubicBezTo>
                    <a:pt x="130001" y="559756"/>
                    <a:pt x="71430" y="562420"/>
                    <a:pt x="71430" y="562420"/>
                  </a:cubicBezTo>
                  <a:cubicBezTo>
                    <a:pt x="31998" y="588708"/>
                    <a:pt x="49795" y="586483"/>
                    <a:pt x="23303" y="586483"/>
                  </a:cubicBezTo>
                </a:path>
              </a:pathLst>
            </a:custGeom>
            <a:ln w="12700">
              <a:solidFill>
                <a:srgbClr val="66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26" name="Полилиния 25"/>
          <p:cNvSpPr/>
          <p:nvPr/>
        </p:nvSpPr>
        <p:spPr>
          <a:xfrm>
            <a:off x="4456963" y="4649466"/>
            <a:ext cx="277131" cy="565484"/>
          </a:xfrm>
          <a:custGeom>
            <a:avLst/>
            <a:gdLst>
              <a:gd name="connsiteX0" fmla="*/ 96252 w 215546"/>
              <a:gd name="connsiteY0" fmla="*/ 0 h 565484"/>
              <a:gd name="connsiteX1" fmla="*/ 60158 w 215546"/>
              <a:gd name="connsiteY1" fmla="*/ 48126 h 565484"/>
              <a:gd name="connsiteX2" fmla="*/ 48126 w 215546"/>
              <a:gd name="connsiteY2" fmla="*/ 84221 h 565484"/>
              <a:gd name="connsiteX3" fmla="*/ 24063 w 215546"/>
              <a:gd name="connsiteY3" fmla="*/ 132347 h 565484"/>
              <a:gd name="connsiteX4" fmla="*/ 0 w 215546"/>
              <a:gd name="connsiteY4" fmla="*/ 204537 h 565484"/>
              <a:gd name="connsiteX5" fmla="*/ 12031 w 215546"/>
              <a:gd name="connsiteY5" fmla="*/ 264695 h 565484"/>
              <a:gd name="connsiteX6" fmla="*/ 60158 w 215546"/>
              <a:gd name="connsiteY6" fmla="*/ 324853 h 565484"/>
              <a:gd name="connsiteX7" fmla="*/ 96252 w 215546"/>
              <a:gd name="connsiteY7" fmla="*/ 336884 h 565484"/>
              <a:gd name="connsiteX8" fmla="*/ 192505 w 215546"/>
              <a:gd name="connsiteY8" fmla="*/ 409074 h 565484"/>
              <a:gd name="connsiteX9" fmla="*/ 192505 w 215546"/>
              <a:gd name="connsiteY9" fmla="*/ 529389 h 565484"/>
              <a:gd name="connsiteX10" fmla="*/ 168442 w 215546"/>
              <a:gd name="connsiteY10" fmla="*/ 553453 h 565484"/>
              <a:gd name="connsiteX11" fmla="*/ 120315 w 215546"/>
              <a:gd name="connsiteY11" fmla="*/ 565484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5546" h="565484">
                <a:moveTo>
                  <a:pt x="96252" y="0"/>
                </a:moveTo>
                <a:cubicBezTo>
                  <a:pt x="84221" y="16042"/>
                  <a:pt x="70107" y="30716"/>
                  <a:pt x="60158" y="48126"/>
                </a:cubicBezTo>
                <a:cubicBezTo>
                  <a:pt x="53866" y="59138"/>
                  <a:pt x="53122" y="72564"/>
                  <a:pt x="48126" y="84221"/>
                </a:cubicBezTo>
                <a:cubicBezTo>
                  <a:pt x="41061" y="100706"/>
                  <a:pt x="30724" y="115694"/>
                  <a:pt x="24063" y="132347"/>
                </a:cubicBezTo>
                <a:cubicBezTo>
                  <a:pt x="14643" y="155898"/>
                  <a:pt x="0" y="204537"/>
                  <a:pt x="0" y="204537"/>
                </a:cubicBezTo>
                <a:cubicBezTo>
                  <a:pt x="4010" y="224590"/>
                  <a:pt x="4851" y="245547"/>
                  <a:pt x="12031" y="264695"/>
                </a:cubicBezTo>
                <a:cubicBezTo>
                  <a:pt x="16790" y="277387"/>
                  <a:pt x="45950" y="316328"/>
                  <a:pt x="60158" y="324853"/>
                </a:cubicBezTo>
                <a:cubicBezTo>
                  <a:pt x="71033" y="331378"/>
                  <a:pt x="84221" y="332874"/>
                  <a:pt x="96252" y="336884"/>
                </a:cubicBezTo>
                <a:cubicBezTo>
                  <a:pt x="177881" y="391302"/>
                  <a:pt x="147993" y="364560"/>
                  <a:pt x="192505" y="409074"/>
                </a:cubicBezTo>
                <a:cubicBezTo>
                  <a:pt x="209382" y="459706"/>
                  <a:pt x="215546" y="460264"/>
                  <a:pt x="192505" y="529389"/>
                </a:cubicBezTo>
                <a:cubicBezTo>
                  <a:pt x="188918" y="540151"/>
                  <a:pt x="178588" y="548380"/>
                  <a:pt x="168442" y="553453"/>
                </a:cubicBezTo>
                <a:cubicBezTo>
                  <a:pt x="153652" y="560848"/>
                  <a:pt x="120315" y="565484"/>
                  <a:pt x="120315" y="565484"/>
                </a:cubicBezTo>
              </a:path>
            </a:pathLst>
          </a:custGeom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74"/>
          <p:cNvGrpSpPr/>
          <p:nvPr/>
        </p:nvGrpSpPr>
        <p:grpSpPr>
          <a:xfrm>
            <a:off x="3964777" y="3062041"/>
            <a:ext cx="1285884" cy="2047369"/>
            <a:chOff x="3929058" y="3062041"/>
            <a:chExt cx="1285884" cy="2047369"/>
          </a:xfrm>
        </p:grpSpPr>
        <p:sp>
          <p:nvSpPr>
            <p:cNvPr id="25" name="Овал 24"/>
            <p:cNvSpPr/>
            <p:nvPr/>
          </p:nvSpPr>
          <p:spPr>
            <a:xfrm>
              <a:off x="3929058" y="3062041"/>
              <a:ext cx="1285884" cy="1571636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400" b="1" dirty="0" err="1" smtClean="0">
                  <a:solidFill>
                    <a:srgbClr val="002060"/>
                  </a:solidFill>
                  <a:latin typeface="Constantia" pitchFamily="18" charset="0"/>
                </a:rPr>
                <a:t>CaO</a:t>
              </a:r>
              <a:endParaRPr lang="ru-RU" sz="24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  <p:sp>
          <p:nvSpPr>
            <p:cNvPr id="50" name="Полилиния 49"/>
            <p:cNvSpPr/>
            <p:nvPr/>
          </p:nvSpPr>
          <p:spPr>
            <a:xfrm>
              <a:off x="4487831" y="4680284"/>
              <a:ext cx="159946" cy="429126"/>
            </a:xfrm>
            <a:custGeom>
              <a:avLst/>
              <a:gdLst>
                <a:gd name="connsiteX0" fmla="*/ 72137 w 159946"/>
                <a:gd name="connsiteY0" fmla="*/ 0 h 429126"/>
                <a:gd name="connsiteX1" fmla="*/ 36043 w 159946"/>
                <a:gd name="connsiteY1" fmla="*/ 24063 h 429126"/>
                <a:gd name="connsiteX2" fmla="*/ 24011 w 159946"/>
                <a:gd name="connsiteY2" fmla="*/ 72190 h 429126"/>
                <a:gd name="connsiteX3" fmla="*/ 11980 w 159946"/>
                <a:gd name="connsiteY3" fmla="*/ 108284 h 429126"/>
                <a:gd name="connsiteX4" fmla="*/ 60106 w 159946"/>
                <a:gd name="connsiteY4" fmla="*/ 252663 h 429126"/>
                <a:gd name="connsiteX5" fmla="*/ 132295 w 159946"/>
                <a:gd name="connsiteY5" fmla="*/ 300790 h 429126"/>
                <a:gd name="connsiteX6" fmla="*/ 132295 w 159946"/>
                <a:gd name="connsiteY6" fmla="*/ 421105 h 429126"/>
                <a:gd name="connsiteX7" fmla="*/ 108232 w 159946"/>
                <a:gd name="connsiteY7" fmla="*/ 409074 h 429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59946" h="429126">
                  <a:moveTo>
                    <a:pt x="72137" y="0"/>
                  </a:moveTo>
                  <a:cubicBezTo>
                    <a:pt x="60106" y="8021"/>
                    <a:pt x="44064" y="12032"/>
                    <a:pt x="36043" y="24063"/>
                  </a:cubicBezTo>
                  <a:cubicBezTo>
                    <a:pt x="26871" y="37822"/>
                    <a:pt x="28554" y="56290"/>
                    <a:pt x="24011" y="72190"/>
                  </a:cubicBezTo>
                  <a:cubicBezTo>
                    <a:pt x="20527" y="84384"/>
                    <a:pt x="15990" y="96253"/>
                    <a:pt x="11980" y="108284"/>
                  </a:cubicBezTo>
                  <a:cubicBezTo>
                    <a:pt x="22327" y="201412"/>
                    <a:pt x="0" y="205914"/>
                    <a:pt x="60106" y="252663"/>
                  </a:cubicBezTo>
                  <a:cubicBezTo>
                    <a:pt x="82934" y="270418"/>
                    <a:pt x="132295" y="300790"/>
                    <a:pt x="132295" y="300790"/>
                  </a:cubicBezTo>
                  <a:cubicBezTo>
                    <a:pt x="147112" y="345240"/>
                    <a:pt x="159946" y="365803"/>
                    <a:pt x="132295" y="421105"/>
                  </a:cubicBezTo>
                  <a:cubicBezTo>
                    <a:pt x="128285" y="429126"/>
                    <a:pt x="116253" y="413084"/>
                    <a:pt x="108232" y="409074"/>
                  </a:cubicBezTo>
                </a:path>
              </a:pathLst>
            </a:custGeom>
            <a:ln w="12700">
              <a:solidFill>
                <a:srgbClr val="66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" name="Полилиния 38"/>
          <p:cNvSpPr/>
          <p:nvPr/>
        </p:nvSpPr>
        <p:spPr>
          <a:xfrm>
            <a:off x="5647597" y="3516227"/>
            <a:ext cx="277131" cy="565484"/>
          </a:xfrm>
          <a:custGeom>
            <a:avLst/>
            <a:gdLst>
              <a:gd name="connsiteX0" fmla="*/ 96252 w 215546"/>
              <a:gd name="connsiteY0" fmla="*/ 0 h 565484"/>
              <a:gd name="connsiteX1" fmla="*/ 60158 w 215546"/>
              <a:gd name="connsiteY1" fmla="*/ 48126 h 565484"/>
              <a:gd name="connsiteX2" fmla="*/ 48126 w 215546"/>
              <a:gd name="connsiteY2" fmla="*/ 84221 h 565484"/>
              <a:gd name="connsiteX3" fmla="*/ 24063 w 215546"/>
              <a:gd name="connsiteY3" fmla="*/ 132347 h 565484"/>
              <a:gd name="connsiteX4" fmla="*/ 0 w 215546"/>
              <a:gd name="connsiteY4" fmla="*/ 204537 h 565484"/>
              <a:gd name="connsiteX5" fmla="*/ 12031 w 215546"/>
              <a:gd name="connsiteY5" fmla="*/ 264695 h 565484"/>
              <a:gd name="connsiteX6" fmla="*/ 60158 w 215546"/>
              <a:gd name="connsiteY6" fmla="*/ 324853 h 565484"/>
              <a:gd name="connsiteX7" fmla="*/ 96252 w 215546"/>
              <a:gd name="connsiteY7" fmla="*/ 336884 h 565484"/>
              <a:gd name="connsiteX8" fmla="*/ 192505 w 215546"/>
              <a:gd name="connsiteY8" fmla="*/ 409074 h 565484"/>
              <a:gd name="connsiteX9" fmla="*/ 192505 w 215546"/>
              <a:gd name="connsiteY9" fmla="*/ 529389 h 565484"/>
              <a:gd name="connsiteX10" fmla="*/ 168442 w 215546"/>
              <a:gd name="connsiteY10" fmla="*/ 553453 h 565484"/>
              <a:gd name="connsiteX11" fmla="*/ 120315 w 215546"/>
              <a:gd name="connsiteY11" fmla="*/ 565484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5546" h="565484">
                <a:moveTo>
                  <a:pt x="96252" y="0"/>
                </a:moveTo>
                <a:cubicBezTo>
                  <a:pt x="84221" y="16042"/>
                  <a:pt x="70107" y="30716"/>
                  <a:pt x="60158" y="48126"/>
                </a:cubicBezTo>
                <a:cubicBezTo>
                  <a:pt x="53866" y="59138"/>
                  <a:pt x="53122" y="72564"/>
                  <a:pt x="48126" y="84221"/>
                </a:cubicBezTo>
                <a:cubicBezTo>
                  <a:pt x="41061" y="100706"/>
                  <a:pt x="30724" y="115694"/>
                  <a:pt x="24063" y="132347"/>
                </a:cubicBezTo>
                <a:cubicBezTo>
                  <a:pt x="14643" y="155898"/>
                  <a:pt x="0" y="204537"/>
                  <a:pt x="0" y="204537"/>
                </a:cubicBezTo>
                <a:cubicBezTo>
                  <a:pt x="4010" y="224590"/>
                  <a:pt x="4851" y="245547"/>
                  <a:pt x="12031" y="264695"/>
                </a:cubicBezTo>
                <a:cubicBezTo>
                  <a:pt x="16790" y="277387"/>
                  <a:pt x="45950" y="316328"/>
                  <a:pt x="60158" y="324853"/>
                </a:cubicBezTo>
                <a:cubicBezTo>
                  <a:pt x="71033" y="331378"/>
                  <a:pt x="84221" y="332874"/>
                  <a:pt x="96252" y="336884"/>
                </a:cubicBezTo>
                <a:cubicBezTo>
                  <a:pt x="177881" y="391302"/>
                  <a:pt x="147993" y="364560"/>
                  <a:pt x="192505" y="409074"/>
                </a:cubicBezTo>
                <a:cubicBezTo>
                  <a:pt x="209382" y="459706"/>
                  <a:pt x="215546" y="460264"/>
                  <a:pt x="192505" y="529389"/>
                </a:cubicBezTo>
                <a:cubicBezTo>
                  <a:pt x="188918" y="540151"/>
                  <a:pt x="178588" y="548380"/>
                  <a:pt x="168442" y="553453"/>
                </a:cubicBezTo>
                <a:cubicBezTo>
                  <a:pt x="153652" y="560848"/>
                  <a:pt x="120315" y="565484"/>
                  <a:pt x="120315" y="565484"/>
                </a:cubicBezTo>
              </a:path>
            </a:pathLst>
          </a:custGeom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75"/>
          <p:cNvGrpSpPr/>
          <p:nvPr/>
        </p:nvGrpSpPr>
        <p:grpSpPr>
          <a:xfrm>
            <a:off x="5048254" y="1928802"/>
            <a:ext cx="1285884" cy="2137872"/>
            <a:chOff x="5119692" y="1928802"/>
            <a:chExt cx="1285884" cy="2137872"/>
          </a:xfrm>
        </p:grpSpPr>
        <p:sp>
          <p:nvSpPr>
            <p:cNvPr id="38" name="Овал 37"/>
            <p:cNvSpPr/>
            <p:nvPr/>
          </p:nvSpPr>
          <p:spPr>
            <a:xfrm>
              <a:off x="5119692" y="1928802"/>
              <a:ext cx="1285884" cy="1571636"/>
            </a:xfrm>
            <a:prstGeom prst="ellipse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FeCl3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  <p:sp>
          <p:nvSpPr>
            <p:cNvPr id="51" name="Полилиния 50"/>
            <p:cNvSpPr/>
            <p:nvPr/>
          </p:nvSpPr>
          <p:spPr>
            <a:xfrm>
              <a:off x="5630779" y="3513221"/>
              <a:ext cx="120316" cy="553453"/>
            </a:xfrm>
            <a:custGeom>
              <a:avLst/>
              <a:gdLst>
                <a:gd name="connsiteX0" fmla="*/ 84221 w 120316"/>
                <a:gd name="connsiteY0" fmla="*/ 0 h 553453"/>
                <a:gd name="connsiteX1" fmla="*/ 48126 w 120316"/>
                <a:gd name="connsiteY1" fmla="*/ 36095 h 553453"/>
                <a:gd name="connsiteX2" fmla="*/ 12032 w 120316"/>
                <a:gd name="connsiteY2" fmla="*/ 132347 h 553453"/>
                <a:gd name="connsiteX3" fmla="*/ 0 w 120316"/>
                <a:gd name="connsiteY3" fmla="*/ 168442 h 553453"/>
                <a:gd name="connsiteX4" fmla="*/ 12032 w 120316"/>
                <a:gd name="connsiteY4" fmla="*/ 228600 h 553453"/>
                <a:gd name="connsiteX5" fmla="*/ 60158 w 120316"/>
                <a:gd name="connsiteY5" fmla="*/ 300790 h 553453"/>
                <a:gd name="connsiteX6" fmla="*/ 120316 w 120316"/>
                <a:gd name="connsiteY6" fmla="*/ 385011 h 553453"/>
                <a:gd name="connsiteX7" fmla="*/ 96253 w 120316"/>
                <a:gd name="connsiteY7" fmla="*/ 469232 h 553453"/>
                <a:gd name="connsiteX8" fmla="*/ 12032 w 120316"/>
                <a:gd name="connsiteY8" fmla="*/ 553453 h 553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20316" h="553453">
                  <a:moveTo>
                    <a:pt x="84221" y="0"/>
                  </a:moveTo>
                  <a:cubicBezTo>
                    <a:pt x="72189" y="12032"/>
                    <a:pt x="58016" y="22249"/>
                    <a:pt x="48126" y="36095"/>
                  </a:cubicBezTo>
                  <a:cubicBezTo>
                    <a:pt x="21424" y="73477"/>
                    <a:pt x="24028" y="90362"/>
                    <a:pt x="12032" y="132347"/>
                  </a:cubicBezTo>
                  <a:cubicBezTo>
                    <a:pt x="8548" y="144542"/>
                    <a:pt x="4011" y="156410"/>
                    <a:pt x="0" y="168442"/>
                  </a:cubicBezTo>
                  <a:cubicBezTo>
                    <a:pt x="4011" y="188495"/>
                    <a:pt x="3570" y="209983"/>
                    <a:pt x="12032" y="228600"/>
                  </a:cubicBezTo>
                  <a:cubicBezTo>
                    <a:pt x="23999" y="254928"/>
                    <a:pt x="42806" y="277654"/>
                    <a:pt x="60158" y="300790"/>
                  </a:cubicBezTo>
                  <a:cubicBezTo>
                    <a:pt x="104929" y="360484"/>
                    <a:pt x="85130" y="332231"/>
                    <a:pt x="120316" y="385011"/>
                  </a:cubicBezTo>
                  <a:cubicBezTo>
                    <a:pt x="112295" y="413085"/>
                    <a:pt x="110965" y="444012"/>
                    <a:pt x="96253" y="469232"/>
                  </a:cubicBezTo>
                  <a:lnTo>
                    <a:pt x="12032" y="553453"/>
                  </a:lnTo>
                </a:path>
              </a:pathLst>
            </a:custGeom>
            <a:ln w="12700">
              <a:solidFill>
                <a:srgbClr val="66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2" name="Полилиния 41"/>
          <p:cNvSpPr/>
          <p:nvPr/>
        </p:nvSpPr>
        <p:spPr>
          <a:xfrm>
            <a:off x="6885855" y="4649466"/>
            <a:ext cx="277131" cy="565484"/>
          </a:xfrm>
          <a:custGeom>
            <a:avLst/>
            <a:gdLst>
              <a:gd name="connsiteX0" fmla="*/ 96252 w 215546"/>
              <a:gd name="connsiteY0" fmla="*/ 0 h 565484"/>
              <a:gd name="connsiteX1" fmla="*/ 60158 w 215546"/>
              <a:gd name="connsiteY1" fmla="*/ 48126 h 565484"/>
              <a:gd name="connsiteX2" fmla="*/ 48126 w 215546"/>
              <a:gd name="connsiteY2" fmla="*/ 84221 h 565484"/>
              <a:gd name="connsiteX3" fmla="*/ 24063 w 215546"/>
              <a:gd name="connsiteY3" fmla="*/ 132347 h 565484"/>
              <a:gd name="connsiteX4" fmla="*/ 0 w 215546"/>
              <a:gd name="connsiteY4" fmla="*/ 204537 h 565484"/>
              <a:gd name="connsiteX5" fmla="*/ 12031 w 215546"/>
              <a:gd name="connsiteY5" fmla="*/ 264695 h 565484"/>
              <a:gd name="connsiteX6" fmla="*/ 60158 w 215546"/>
              <a:gd name="connsiteY6" fmla="*/ 324853 h 565484"/>
              <a:gd name="connsiteX7" fmla="*/ 96252 w 215546"/>
              <a:gd name="connsiteY7" fmla="*/ 336884 h 565484"/>
              <a:gd name="connsiteX8" fmla="*/ 192505 w 215546"/>
              <a:gd name="connsiteY8" fmla="*/ 409074 h 565484"/>
              <a:gd name="connsiteX9" fmla="*/ 192505 w 215546"/>
              <a:gd name="connsiteY9" fmla="*/ 529389 h 565484"/>
              <a:gd name="connsiteX10" fmla="*/ 168442 w 215546"/>
              <a:gd name="connsiteY10" fmla="*/ 553453 h 565484"/>
              <a:gd name="connsiteX11" fmla="*/ 120315 w 215546"/>
              <a:gd name="connsiteY11" fmla="*/ 565484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5546" h="565484">
                <a:moveTo>
                  <a:pt x="96252" y="0"/>
                </a:moveTo>
                <a:cubicBezTo>
                  <a:pt x="84221" y="16042"/>
                  <a:pt x="70107" y="30716"/>
                  <a:pt x="60158" y="48126"/>
                </a:cubicBezTo>
                <a:cubicBezTo>
                  <a:pt x="53866" y="59138"/>
                  <a:pt x="53122" y="72564"/>
                  <a:pt x="48126" y="84221"/>
                </a:cubicBezTo>
                <a:cubicBezTo>
                  <a:pt x="41061" y="100706"/>
                  <a:pt x="30724" y="115694"/>
                  <a:pt x="24063" y="132347"/>
                </a:cubicBezTo>
                <a:cubicBezTo>
                  <a:pt x="14643" y="155898"/>
                  <a:pt x="0" y="204537"/>
                  <a:pt x="0" y="204537"/>
                </a:cubicBezTo>
                <a:cubicBezTo>
                  <a:pt x="4010" y="224590"/>
                  <a:pt x="4851" y="245547"/>
                  <a:pt x="12031" y="264695"/>
                </a:cubicBezTo>
                <a:cubicBezTo>
                  <a:pt x="16790" y="277387"/>
                  <a:pt x="45950" y="316328"/>
                  <a:pt x="60158" y="324853"/>
                </a:cubicBezTo>
                <a:cubicBezTo>
                  <a:pt x="71033" y="331378"/>
                  <a:pt x="84221" y="332874"/>
                  <a:pt x="96252" y="336884"/>
                </a:cubicBezTo>
                <a:cubicBezTo>
                  <a:pt x="177881" y="391302"/>
                  <a:pt x="147993" y="364560"/>
                  <a:pt x="192505" y="409074"/>
                </a:cubicBezTo>
                <a:cubicBezTo>
                  <a:pt x="209382" y="459706"/>
                  <a:pt x="215546" y="460264"/>
                  <a:pt x="192505" y="529389"/>
                </a:cubicBezTo>
                <a:cubicBezTo>
                  <a:pt x="188918" y="540151"/>
                  <a:pt x="178588" y="548380"/>
                  <a:pt x="168442" y="553453"/>
                </a:cubicBezTo>
                <a:cubicBezTo>
                  <a:pt x="153652" y="560848"/>
                  <a:pt x="120315" y="565484"/>
                  <a:pt x="120315" y="565484"/>
                </a:cubicBezTo>
              </a:path>
            </a:pathLst>
          </a:custGeom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7" name="Группа 76"/>
          <p:cNvGrpSpPr/>
          <p:nvPr/>
        </p:nvGrpSpPr>
        <p:grpSpPr>
          <a:xfrm>
            <a:off x="6215074" y="3062041"/>
            <a:ext cx="1285884" cy="1981728"/>
            <a:chOff x="6357950" y="3062041"/>
            <a:chExt cx="1285884" cy="1981728"/>
          </a:xfrm>
        </p:grpSpPr>
        <p:sp>
          <p:nvSpPr>
            <p:cNvPr id="41" name="Овал 40"/>
            <p:cNvSpPr/>
            <p:nvPr/>
          </p:nvSpPr>
          <p:spPr>
            <a:xfrm>
              <a:off x="6357950" y="3062041"/>
              <a:ext cx="1285884" cy="1571636"/>
            </a:xfrm>
            <a:prstGeom prst="ellipse">
              <a:avLst/>
            </a:prstGeom>
            <a:solidFill>
              <a:srgbClr val="FF0000">
                <a:alpha val="56078"/>
              </a:srgb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H2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  <p:sp>
          <p:nvSpPr>
            <p:cNvPr id="52" name="Полилиния 51"/>
            <p:cNvSpPr/>
            <p:nvPr/>
          </p:nvSpPr>
          <p:spPr>
            <a:xfrm>
              <a:off x="6942221" y="4620126"/>
              <a:ext cx="240632" cy="423643"/>
            </a:xfrm>
            <a:custGeom>
              <a:avLst/>
              <a:gdLst>
                <a:gd name="connsiteX0" fmla="*/ 60158 w 240632"/>
                <a:gd name="connsiteY0" fmla="*/ 0 h 423643"/>
                <a:gd name="connsiteX1" fmla="*/ 36095 w 240632"/>
                <a:gd name="connsiteY1" fmla="*/ 36095 h 423643"/>
                <a:gd name="connsiteX2" fmla="*/ 24063 w 240632"/>
                <a:gd name="connsiteY2" fmla="*/ 72190 h 423643"/>
                <a:gd name="connsiteX3" fmla="*/ 0 w 240632"/>
                <a:gd name="connsiteY3" fmla="*/ 120316 h 423643"/>
                <a:gd name="connsiteX4" fmla="*/ 12032 w 240632"/>
                <a:gd name="connsiteY4" fmla="*/ 168442 h 423643"/>
                <a:gd name="connsiteX5" fmla="*/ 36095 w 240632"/>
                <a:gd name="connsiteY5" fmla="*/ 204537 h 423643"/>
                <a:gd name="connsiteX6" fmla="*/ 180474 w 240632"/>
                <a:gd name="connsiteY6" fmla="*/ 264695 h 423643"/>
                <a:gd name="connsiteX7" fmla="*/ 240632 w 240632"/>
                <a:gd name="connsiteY7" fmla="*/ 312821 h 423643"/>
                <a:gd name="connsiteX8" fmla="*/ 216568 w 240632"/>
                <a:gd name="connsiteY8" fmla="*/ 397042 h 423643"/>
                <a:gd name="connsiteX9" fmla="*/ 168442 w 240632"/>
                <a:gd name="connsiteY9" fmla="*/ 409074 h 423643"/>
                <a:gd name="connsiteX10" fmla="*/ 108284 w 240632"/>
                <a:gd name="connsiteY10" fmla="*/ 421106 h 4236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40632" h="423643">
                  <a:moveTo>
                    <a:pt x="60158" y="0"/>
                  </a:moveTo>
                  <a:cubicBezTo>
                    <a:pt x="52137" y="12032"/>
                    <a:pt x="42562" y="23161"/>
                    <a:pt x="36095" y="36095"/>
                  </a:cubicBezTo>
                  <a:cubicBezTo>
                    <a:pt x="30423" y="47439"/>
                    <a:pt x="29059" y="60533"/>
                    <a:pt x="24063" y="72190"/>
                  </a:cubicBezTo>
                  <a:cubicBezTo>
                    <a:pt x="16998" y="88675"/>
                    <a:pt x="8021" y="104274"/>
                    <a:pt x="0" y="120316"/>
                  </a:cubicBezTo>
                  <a:cubicBezTo>
                    <a:pt x="4011" y="136358"/>
                    <a:pt x="5518" y="153243"/>
                    <a:pt x="12032" y="168442"/>
                  </a:cubicBezTo>
                  <a:cubicBezTo>
                    <a:pt x="17728" y="181733"/>
                    <a:pt x="25213" y="195015"/>
                    <a:pt x="36095" y="204537"/>
                  </a:cubicBezTo>
                  <a:cubicBezTo>
                    <a:pt x="101379" y="261661"/>
                    <a:pt x="102704" y="251733"/>
                    <a:pt x="180474" y="264695"/>
                  </a:cubicBezTo>
                  <a:cubicBezTo>
                    <a:pt x="182298" y="265911"/>
                    <a:pt x="240632" y="301393"/>
                    <a:pt x="240632" y="312821"/>
                  </a:cubicBezTo>
                  <a:cubicBezTo>
                    <a:pt x="240632" y="342018"/>
                    <a:pt x="234086" y="373684"/>
                    <a:pt x="216568" y="397042"/>
                  </a:cubicBezTo>
                  <a:cubicBezTo>
                    <a:pt x="206647" y="410271"/>
                    <a:pt x="184341" y="404531"/>
                    <a:pt x="168442" y="409074"/>
                  </a:cubicBezTo>
                  <a:cubicBezTo>
                    <a:pt x="117454" y="423643"/>
                    <a:pt x="149636" y="421106"/>
                    <a:pt x="108284" y="421106"/>
                  </a:cubicBezTo>
                </a:path>
              </a:pathLst>
            </a:custGeom>
            <a:ln w="12700">
              <a:solidFill>
                <a:srgbClr val="66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Полилиния 44"/>
          <p:cNvSpPr/>
          <p:nvPr/>
        </p:nvSpPr>
        <p:spPr>
          <a:xfrm>
            <a:off x="8028863" y="3516227"/>
            <a:ext cx="277131" cy="565484"/>
          </a:xfrm>
          <a:custGeom>
            <a:avLst/>
            <a:gdLst>
              <a:gd name="connsiteX0" fmla="*/ 96252 w 215546"/>
              <a:gd name="connsiteY0" fmla="*/ 0 h 565484"/>
              <a:gd name="connsiteX1" fmla="*/ 60158 w 215546"/>
              <a:gd name="connsiteY1" fmla="*/ 48126 h 565484"/>
              <a:gd name="connsiteX2" fmla="*/ 48126 w 215546"/>
              <a:gd name="connsiteY2" fmla="*/ 84221 h 565484"/>
              <a:gd name="connsiteX3" fmla="*/ 24063 w 215546"/>
              <a:gd name="connsiteY3" fmla="*/ 132347 h 565484"/>
              <a:gd name="connsiteX4" fmla="*/ 0 w 215546"/>
              <a:gd name="connsiteY4" fmla="*/ 204537 h 565484"/>
              <a:gd name="connsiteX5" fmla="*/ 12031 w 215546"/>
              <a:gd name="connsiteY5" fmla="*/ 264695 h 565484"/>
              <a:gd name="connsiteX6" fmla="*/ 60158 w 215546"/>
              <a:gd name="connsiteY6" fmla="*/ 324853 h 565484"/>
              <a:gd name="connsiteX7" fmla="*/ 96252 w 215546"/>
              <a:gd name="connsiteY7" fmla="*/ 336884 h 565484"/>
              <a:gd name="connsiteX8" fmla="*/ 192505 w 215546"/>
              <a:gd name="connsiteY8" fmla="*/ 409074 h 565484"/>
              <a:gd name="connsiteX9" fmla="*/ 192505 w 215546"/>
              <a:gd name="connsiteY9" fmla="*/ 529389 h 565484"/>
              <a:gd name="connsiteX10" fmla="*/ 168442 w 215546"/>
              <a:gd name="connsiteY10" fmla="*/ 553453 h 565484"/>
              <a:gd name="connsiteX11" fmla="*/ 120315 w 215546"/>
              <a:gd name="connsiteY11" fmla="*/ 565484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5546" h="565484">
                <a:moveTo>
                  <a:pt x="96252" y="0"/>
                </a:moveTo>
                <a:cubicBezTo>
                  <a:pt x="84221" y="16042"/>
                  <a:pt x="70107" y="30716"/>
                  <a:pt x="60158" y="48126"/>
                </a:cubicBezTo>
                <a:cubicBezTo>
                  <a:pt x="53866" y="59138"/>
                  <a:pt x="53122" y="72564"/>
                  <a:pt x="48126" y="84221"/>
                </a:cubicBezTo>
                <a:cubicBezTo>
                  <a:pt x="41061" y="100706"/>
                  <a:pt x="30724" y="115694"/>
                  <a:pt x="24063" y="132347"/>
                </a:cubicBezTo>
                <a:cubicBezTo>
                  <a:pt x="14643" y="155898"/>
                  <a:pt x="0" y="204537"/>
                  <a:pt x="0" y="204537"/>
                </a:cubicBezTo>
                <a:cubicBezTo>
                  <a:pt x="4010" y="224590"/>
                  <a:pt x="4851" y="245547"/>
                  <a:pt x="12031" y="264695"/>
                </a:cubicBezTo>
                <a:cubicBezTo>
                  <a:pt x="16790" y="277387"/>
                  <a:pt x="45950" y="316328"/>
                  <a:pt x="60158" y="324853"/>
                </a:cubicBezTo>
                <a:cubicBezTo>
                  <a:pt x="71033" y="331378"/>
                  <a:pt x="84221" y="332874"/>
                  <a:pt x="96252" y="336884"/>
                </a:cubicBezTo>
                <a:cubicBezTo>
                  <a:pt x="177881" y="391302"/>
                  <a:pt x="147993" y="364560"/>
                  <a:pt x="192505" y="409074"/>
                </a:cubicBezTo>
                <a:cubicBezTo>
                  <a:pt x="209382" y="459706"/>
                  <a:pt x="215546" y="460264"/>
                  <a:pt x="192505" y="529389"/>
                </a:cubicBezTo>
                <a:cubicBezTo>
                  <a:pt x="188918" y="540151"/>
                  <a:pt x="178588" y="548380"/>
                  <a:pt x="168442" y="553453"/>
                </a:cubicBezTo>
                <a:cubicBezTo>
                  <a:pt x="153652" y="560848"/>
                  <a:pt x="120315" y="565484"/>
                  <a:pt x="120315" y="565484"/>
                </a:cubicBezTo>
              </a:path>
            </a:pathLst>
          </a:custGeom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" name="Группа 77"/>
          <p:cNvGrpSpPr/>
          <p:nvPr/>
        </p:nvGrpSpPr>
        <p:grpSpPr>
          <a:xfrm>
            <a:off x="7215206" y="1928802"/>
            <a:ext cx="1285884" cy="2101777"/>
            <a:chOff x="7500958" y="1928802"/>
            <a:chExt cx="1285884" cy="2101777"/>
          </a:xfrm>
        </p:grpSpPr>
        <p:sp>
          <p:nvSpPr>
            <p:cNvPr id="44" name="Овал 43"/>
            <p:cNvSpPr/>
            <p:nvPr/>
          </p:nvSpPr>
          <p:spPr>
            <a:xfrm>
              <a:off x="7500958" y="1928802"/>
              <a:ext cx="1285884" cy="1571636"/>
            </a:xfrm>
            <a:prstGeom prst="ellipse">
              <a:avLst/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000" b="1" dirty="0" smtClean="0">
                  <a:solidFill>
                    <a:srgbClr val="002060"/>
                  </a:solidFill>
                  <a:latin typeface="Constantia" pitchFamily="18" charset="0"/>
                </a:rPr>
                <a:t>Al2O3</a:t>
              </a:r>
              <a:endParaRPr lang="ru-RU" sz="2000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  <p:sp>
          <p:nvSpPr>
            <p:cNvPr id="53" name="Полилиния 52"/>
            <p:cNvSpPr/>
            <p:nvPr/>
          </p:nvSpPr>
          <p:spPr>
            <a:xfrm>
              <a:off x="8085146" y="3549316"/>
              <a:ext cx="164507" cy="481263"/>
            </a:xfrm>
            <a:custGeom>
              <a:avLst/>
              <a:gdLst>
                <a:gd name="connsiteX0" fmla="*/ 36170 w 164507"/>
                <a:gd name="connsiteY0" fmla="*/ 0 h 481263"/>
                <a:gd name="connsiteX1" fmla="*/ 12107 w 164507"/>
                <a:gd name="connsiteY1" fmla="*/ 72189 h 481263"/>
                <a:gd name="connsiteX2" fmla="*/ 75 w 164507"/>
                <a:gd name="connsiteY2" fmla="*/ 108284 h 481263"/>
                <a:gd name="connsiteX3" fmla="*/ 36170 w 164507"/>
                <a:gd name="connsiteY3" fmla="*/ 264695 h 481263"/>
                <a:gd name="connsiteX4" fmla="*/ 72265 w 164507"/>
                <a:gd name="connsiteY4" fmla="*/ 288758 h 481263"/>
                <a:gd name="connsiteX5" fmla="*/ 120391 w 164507"/>
                <a:gd name="connsiteY5" fmla="*/ 348916 h 481263"/>
                <a:gd name="connsiteX6" fmla="*/ 156486 w 164507"/>
                <a:gd name="connsiteY6" fmla="*/ 372979 h 481263"/>
                <a:gd name="connsiteX7" fmla="*/ 120391 w 164507"/>
                <a:gd name="connsiteY7" fmla="*/ 481263 h 48126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64507" h="481263">
                  <a:moveTo>
                    <a:pt x="36170" y="0"/>
                  </a:moveTo>
                  <a:lnTo>
                    <a:pt x="12107" y="72189"/>
                  </a:lnTo>
                  <a:lnTo>
                    <a:pt x="75" y="108284"/>
                  </a:lnTo>
                  <a:cubicBezTo>
                    <a:pt x="5717" y="159059"/>
                    <a:pt x="0" y="221291"/>
                    <a:pt x="36170" y="264695"/>
                  </a:cubicBezTo>
                  <a:cubicBezTo>
                    <a:pt x="45427" y="275804"/>
                    <a:pt x="60233" y="280737"/>
                    <a:pt x="72265" y="288758"/>
                  </a:cubicBezTo>
                  <a:cubicBezTo>
                    <a:pt x="90130" y="315555"/>
                    <a:pt x="95902" y="329324"/>
                    <a:pt x="120391" y="348916"/>
                  </a:cubicBezTo>
                  <a:cubicBezTo>
                    <a:pt x="131682" y="357949"/>
                    <a:pt x="144454" y="364958"/>
                    <a:pt x="156486" y="372979"/>
                  </a:cubicBezTo>
                  <a:cubicBezTo>
                    <a:pt x="142850" y="468429"/>
                    <a:pt x="164507" y="437147"/>
                    <a:pt x="120391" y="481263"/>
                  </a:cubicBezTo>
                </a:path>
              </a:pathLst>
            </a:custGeom>
            <a:ln w="12700">
              <a:solidFill>
                <a:srgbClr val="66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6" name="Полилиния 35"/>
          <p:cNvSpPr/>
          <p:nvPr/>
        </p:nvSpPr>
        <p:spPr>
          <a:xfrm>
            <a:off x="885063" y="3516227"/>
            <a:ext cx="277131" cy="565484"/>
          </a:xfrm>
          <a:custGeom>
            <a:avLst/>
            <a:gdLst>
              <a:gd name="connsiteX0" fmla="*/ 96252 w 215546"/>
              <a:gd name="connsiteY0" fmla="*/ 0 h 565484"/>
              <a:gd name="connsiteX1" fmla="*/ 60158 w 215546"/>
              <a:gd name="connsiteY1" fmla="*/ 48126 h 565484"/>
              <a:gd name="connsiteX2" fmla="*/ 48126 w 215546"/>
              <a:gd name="connsiteY2" fmla="*/ 84221 h 565484"/>
              <a:gd name="connsiteX3" fmla="*/ 24063 w 215546"/>
              <a:gd name="connsiteY3" fmla="*/ 132347 h 565484"/>
              <a:gd name="connsiteX4" fmla="*/ 0 w 215546"/>
              <a:gd name="connsiteY4" fmla="*/ 204537 h 565484"/>
              <a:gd name="connsiteX5" fmla="*/ 12031 w 215546"/>
              <a:gd name="connsiteY5" fmla="*/ 264695 h 565484"/>
              <a:gd name="connsiteX6" fmla="*/ 60158 w 215546"/>
              <a:gd name="connsiteY6" fmla="*/ 324853 h 565484"/>
              <a:gd name="connsiteX7" fmla="*/ 96252 w 215546"/>
              <a:gd name="connsiteY7" fmla="*/ 336884 h 565484"/>
              <a:gd name="connsiteX8" fmla="*/ 192505 w 215546"/>
              <a:gd name="connsiteY8" fmla="*/ 409074 h 565484"/>
              <a:gd name="connsiteX9" fmla="*/ 192505 w 215546"/>
              <a:gd name="connsiteY9" fmla="*/ 529389 h 565484"/>
              <a:gd name="connsiteX10" fmla="*/ 168442 w 215546"/>
              <a:gd name="connsiteY10" fmla="*/ 553453 h 565484"/>
              <a:gd name="connsiteX11" fmla="*/ 120315 w 215546"/>
              <a:gd name="connsiteY11" fmla="*/ 565484 h 5654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15546" h="565484">
                <a:moveTo>
                  <a:pt x="96252" y="0"/>
                </a:moveTo>
                <a:cubicBezTo>
                  <a:pt x="84221" y="16042"/>
                  <a:pt x="70107" y="30716"/>
                  <a:pt x="60158" y="48126"/>
                </a:cubicBezTo>
                <a:cubicBezTo>
                  <a:pt x="53866" y="59138"/>
                  <a:pt x="53122" y="72564"/>
                  <a:pt x="48126" y="84221"/>
                </a:cubicBezTo>
                <a:cubicBezTo>
                  <a:pt x="41061" y="100706"/>
                  <a:pt x="30724" y="115694"/>
                  <a:pt x="24063" y="132347"/>
                </a:cubicBezTo>
                <a:cubicBezTo>
                  <a:pt x="14643" y="155898"/>
                  <a:pt x="0" y="204537"/>
                  <a:pt x="0" y="204537"/>
                </a:cubicBezTo>
                <a:cubicBezTo>
                  <a:pt x="4010" y="224590"/>
                  <a:pt x="4851" y="245547"/>
                  <a:pt x="12031" y="264695"/>
                </a:cubicBezTo>
                <a:cubicBezTo>
                  <a:pt x="16790" y="277387"/>
                  <a:pt x="45950" y="316328"/>
                  <a:pt x="60158" y="324853"/>
                </a:cubicBezTo>
                <a:cubicBezTo>
                  <a:pt x="71033" y="331378"/>
                  <a:pt x="84221" y="332874"/>
                  <a:pt x="96252" y="336884"/>
                </a:cubicBezTo>
                <a:cubicBezTo>
                  <a:pt x="177881" y="391302"/>
                  <a:pt x="147993" y="364560"/>
                  <a:pt x="192505" y="409074"/>
                </a:cubicBezTo>
                <a:cubicBezTo>
                  <a:pt x="209382" y="459706"/>
                  <a:pt x="215546" y="460264"/>
                  <a:pt x="192505" y="529389"/>
                </a:cubicBezTo>
                <a:cubicBezTo>
                  <a:pt x="188918" y="540151"/>
                  <a:pt x="178588" y="548380"/>
                  <a:pt x="168442" y="553453"/>
                </a:cubicBezTo>
                <a:cubicBezTo>
                  <a:pt x="153652" y="560848"/>
                  <a:pt x="120315" y="565484"/>
                  <a:pt x="120315" y="565484"/>
                </a:cubicBezTo>
              </a:path>
            </a:pathLst>
          </a:custGeom>
          <a:ln w="12700"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олилиния 45"/>
          <p:cNvSpPr/>
          <p:nvPr/>
        </p:nvSpPr>
        <p:spPr>
          <a:xfrm>
            <a:off x="898889" y="3501189"/>
            <a:ext cx="171922" cy="589548"/>
          </a:xfrm>
          <a:custGeom>
            <a:avLst/>
            <a:gdLst>
              <a:gd name="connsiteX0" fmla="*/ 123795 w 171922"/>
              <a:gd name="connsiteY0" fmla="*/ 0 h 589548"/>
              <a:gd name="connsiteX1" fmla="*/ 87700 w 171922"/>
              <a:gd name="connsiteY1" fmla="*/ 12032 h 589548"/>
              <a:gd name="connsiteX2" fmla="*/ 51606 w 171922"/>
              <a:gd name="connsiteY2" fmla="*/ 36095 h 589548"/>
              <a:gd name="connsiteX3" fmla="*/ 15511 w 171922"/>
              <a:gd name="connsiteY3" fmla="*/ 108285 h 589548"/>
              <a:gd name="connsiteX4" fmla="*/ 51606 w 171922"/>
              <a:gd name="connsiteY4" fmla="*/ 252664 h 589548"/>
              <a:gd name="connsiteX5" fmla="*/ 99732 w 171922"/>
              <a:gd name="connsiteY5" fmla="*/ 288758 h 589548"/>
              <a:gd name="connsiteX6" fmla="*/ 159890 w 171922"/>
              <a:gd name="connsiteY6" fmla="*/ 348916 h 589548"/>
              <a:gd name="connsiteX7" fmla="*/ 171922 w 171922"/>
              <a:gd name="connsiteY7" fmla="*/ 385011 h 589548"/>
              <a:gd name="connsiteX8" fmla="*/ 111764 w 171922"/>
              <a:gd name="connsiteY8" fmla="*/ 457200 h 589548"/>
              <a:gd name="connsiteX9" fmla="*/ 63637 w 171922"/>
              <a:gd name="connsiteY9" fmla="*/ 481264 h 589548"/>
              <a:gd name="connsiteX10" fmla="*/ 27543 w 171922"/>
              <a:gd name="connsiteY10" fmla="*/ 517358 h 589548"/>
              <a:gd name="connsiteX11" fmla="*/ 51606 w 171922"/>
              <a:gd name="connsiteY11" fmla="*/ 589548 h 5895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71922" h="589548">
                <a:moveTo>
                  <a:pt x="123795" y="0"/>
                </a:moveTo>
                <a:cubicBezTo>
                  <a:pt x="111763" y="4011"/>
                  <a:pt x="99044" y="6360"/>
                  <a:pt x="87700" y="12032"/>
                </a:cubicBezTo>
                <a:cubicBezTo>
                  <a:pt x="74767" y="18499"/>
                  <a:pt x="61831" y="25870"/>
                  <a:pt x="51606" y="36095"/>
                </a:cubicBezTo>
                <a:cubicBezTo>
                  <a:pt x="28283" y="59418"/>
                  <a:pt x="25297" y="78929"/>
                  <a:pt x="15511" y="108285"/>
                </a:cubicBezTo>
                <a:cubicBezTo>
                  <a:pt x="25275" y="205924"/>
                  <a:pt x="0" y="209658"/>
                  <a:pt x="51606" y="252664"/>
                </a:cubicBezTo>
                <a:cubicBezTo>
                  <a:pt x="67011" y="265501"/>
                  <a:pt x="84745" y="275436"/>
                  <a:pt x="99732" y="288758"/>
                </a:cubicBezTo>
                <a:cubicBezTo>
                  <a:pt x="120928" y="307598"/>
                  <a:pt x="159890" y="348916"/>
                  <a:pt x="159890" y="348916"/>
                </a:cubicBezTo>
                <a:cubicBezTo>
                  <a:pt x="163901" y="360948"/>
                  <a:pt x="171922" y="372328"/>
                  <a:pt x="171922" y="385011"/>
                </a:cubicBezTo>
                <a:cubicBezTo>
                  <a:pt x="171922" y="424039"/>
                  <a:pt x="140986" y="438936"/>
                  <a:pt x="111764" y="457200"/>
                </a:cubicBezTo>
                <a:cubicBezTo>
                  <a:pt x="96554" y="466706"/>
                  <a:pt x="78232" y="470839"/>
                  <a:pt x="63637" y="481264"/>
                </a:cubicBezTo>
                <a:cubicBezTo>
                  <a:pt x="49791" y="491154"/>
                  <a:pt x="39574" y="505327"/>
                  <a:pt x="27543" y="517358"/>
                </a:cubicBezTo>
                <a:cubicBezTo>
                  <a:pt x="41749" y="574185"/>
                  <a:pt x="32179" y="550695"/>
                  <a:pt x="51606" y="589548"/>
                </a:cubicBezTo>
              </a:path>
            </a:pathLst>
          </a:custGeom>
          <a:ln w="12700">
            <a:noFill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9" name="Группа 71"/>
          <p:cNvGrpSpPr/>
          <p:nvPr/>
        </p:nvGrpSpPr>
        <p:grpSpPr>
          <a:xfrm>
            <a:off x="714348" y="1928802"/>
            <a:ext cx="1285884" cy="2173215"/>
            <a:chOff x="357158" y="1928802"/>
            <a:chExt cx="1285884" cy="2173215"/>
          </a:xfrm>
        </p:grpSpPr>
        <p:sp>
          <p:nvSpPr>
            <p:cNvPr id="35" name="Овал 34"/>
            <p:cNvSpPr/>
            <p:nvPr/>
          </p:nvSpPr>
          <p:spPr>
            <a:xfrm>
              <a:off x="357158" y="1928802"/>
              <a:ext cx="1285884" cy="1571636"/>
            </a:xfrm>
            <a:prstGeom prst="ellipse">
              <a:avLst/>
            </a:prstGeom>
            <a:solidFill>
              <a:schemeClr val="accent5">
                <a:lumMod val="40000"/>
                <a:lumOff val="60000"/>
              </a:schemeClr>
            </a:solidFill>
            <a:ln w="12700">
              <a:noFill/>
            </a:ln>
            <a:effectLst>
              <a:outerShdw blurRad="149987" dist="250190" dir="846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500000"/>
              </a:lightRig>
            </a:scene3d>
            <a:sp3d prstMaterial="metal">
              <a:bevelT w="88900" h="88900"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b="1" dirty="0" err="1" smtClean="0">
                  <a:solidFill>
                    <a:srgbClr val="002060"/>
                  </a:solidFill>
                  <a:latin typeface="Constantia" pitchFamily="18" charset="0"/>
                </a:rPr>
                <a:t>NaOH</a:t>
              </a:r>
              <a:r>
                <a:rPr lang="en-US" b="1" dirty="0" smtClean="0">
                  <a:solidFill>
                    <a:srgbClr val="002060"/>
                  </a:solidFill>
                  <a:latin typeface="Constantia" pitchFamily="18" charset="0"/>
                </a:rPr>
                <a:t> </a:t>
              </a:r>
              <a:endParaRPr lang="ru-RU" b="1" dirty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  <p:sp>
          <p:nvSpPr>
            <p:cNvPr id="54" name="Полилиния 53"/>
            <p:cNvSpPr/>
            <p:nvPr/>
          </p:nvSpPr>
          <p:spPr>
            <a:xfrm>
              <a:off x="830179" y="3500438"/>
              <a:ext cx="213817" cy="601579"/>
            </a:xfrm>
            <a:custGeom>
              <a:avLst/>
              <a:gdLst>
                <a:gd name="connsiteX0" fmla="*/ 168442 w 213817"/>
                <a:gd name="connsiteY0" fmla="*/ 0 h 601579"/>
                <a:gd name="connsiteX1" fmla="*/ 144379 w 213817"/>
                <a:gd name="connsiteY1" fmla="*/ 36095 h 601579"/>
                <a:gd name="connsiteX2" fmla="*/ 132347 w 213817"/>
                <a:gd name="connsiteY2" fmla="*/ 84221 h 601579"/>
                <a:gd name="connsiteX3" fmla="*/ 120316 w 213817"/>
                <a:gd name="connsiteY3" fmla="*/ 120316 h 601579"/>
                <a:gd name="connsiteX4" fmla="*/ 156410 w 213817"/>
                <a:gd name="connsiteY4" fmla="*/ 336884 h 601579"/>
                <a:gd name="connsiteX5" fmla="*/ 180474 w 213817"/>
                <a:gd name="connsiteY5" fmla="*/ 360947 h 601579"/>
                <a:gd name="connsiteX6" fmla="*/ 180474 w 213817"/>
                <a:gd name="connsiteY6" fmla="*/ 565484 h 601579"/>
                <a:gd name="connsiteX7" fmla="*/ 108284 w 213817"/>
                <a:gd name="connsiteY7" fmla="*/ 589547 h 601579"/>
                <a:gd name="connsiteX8" fmla="*/ 0 w 213817"/>
                <a:gd name="connsiteY8" fmla="*/ 601579 h 60157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13817" h="601579">
                  <a:moveTo>
                    <a:pt x="168442" y="0"/>
                  </a:moveTo>
                  <a:cubicBezTo>
                    <a:pt x="160421" y="12032"/>
                    <a:pt x="150075" y="22804"/>
                    <a:pt x="144379" y="36095"/>
                  </a:cubicBezTo>
                  <a:cubicBezTo>
                    <a:pt x="137865" y="51294"/>
                    <a:pt x="136890" y="68321"/>
                    <a:pt x="132347" y="84221"/>
                  </a:cubicBezTo>
                  <a:cubicBezTo>
                    <a:pt x="128863" y="96415"/>
                    <a:pt x="124326" y="108284"/>
                    <a:pt x="120316" y="120316"/>
                  </a:cubicBezTo>
                  <a:cubicBezTo>
                    <a:pt x="128949" y="249816"/>
                    <a:pt x="99949" y="266309"/>
                    <a:pt x="156410" y="336884"/>
                  </a:cubicBezTo>
                  <a:cubicBezTo>
                    <a:pt x="163496" y="345742"/>
                    <a:pt x="172453" y="352926"/>
                    <a:pt x="180474" y="360947"/>
                  </a:cubicBezTo>
                  <a:cubicBezTo>
                    <a:pt x="193670" y="426931"/>
                    <a:pt x="213817" y="498799"/>
                    <a:pt x="180474" y="565484"/>
                  </a:cubicBezTo>
                  <a:cubicBezTo>
                    <a:pt x="169130" y="588171"/>
                    <a:pt x="133494" y="586746"/>
                    <a:pt x="108284" y="589547"/>
                  </a:cubicBezTo>
                  <a:lnTo>
                    <a:pt x="0" y="601579"/>
                  </a:lnTo>
                </a:path>
              </a:pathLst>
            </a:custGeom>
            <a:ln w="12700">
              <a:solidFill>
                <a:srgbClr val="6633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62" name="Picture 2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5214950"/>
            <a:ext cx="1062021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3" name="Picture 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143504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Picture 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573533">
            <a:off x="5649699" y="5686715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5" name="Picture 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697116">
            <a:off x="5207850" y="5665628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6" name="Picture 5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3383778">
            <a:off x="5447782" y="5323602"/>
            <a:ext cx="500066" cy="4608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7" name="Picture 4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5500702"/>
            <a:ext cx="107157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8" name="Picture 4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16306" y="5786454"/>
            <a:ext cx="54131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9" name="Picture 4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14612" y="5357826"/>
            <a:ext cx="583288" cy="5388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0" name="Picture 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86050" y="5813672"/>
            <a:ext cx="511851" cy="4728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01992" y="5500702"/>
            <a:ext cx="541314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3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3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3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000"/>
                            </p:stCondLst>
                            <p:childTnLst>
                              <p:par>
                                <p:cTn id="3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0.02477 C 0.03281 -0.02477 0.05955 0.01342 0.05955 0.06064 C 0.05955 0.10764 0.03281 0.14606 2.5E-6 0.14606 C -0.03299 0.14606 -0.05955 0.10764 -0.05955 0.06064 C -0.05955 0.01342 -0.03299 -0.02477 2.5E-6 -0.02477 Z " pathEditMode="relative" rAng="0" ptsTypes="fffff">
                                      <p:cBhvr>
                                        <p:cTn id="42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0.02476 C 0.03281 -0.02476 0.05955 0.01343 0.05955 0.06065 C 0.05955 0.10764 0.03281 0.14607 -1.66667E-6 0.14607 C -0.03298 0.14607 -0.05955 0.10764 -0.05955 0.06065 C -0.05955 0.01343 -0.03298 -0.02476 -1.66667E-6 -0.02476 Z " pathEditMode="relative" rAng="0" ptsTypes="fffff">
                                      <p:cBhvr>
                                        <p:cTn id="52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000"/>
                            </p:stCondLst>
                            <p:childTnLst>
                              <p:par>
                                <p:cTn id="5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2477 C 0.03281 -0.02477 0.05955 0.01342 0.05955 0.06065 C 0.05955 0.10764 0.03281 0.14606 1.66667E-6 0.14606 C -0.03299 0.14606 -0.05955 0.10764 -0.05955 0.06065 C -0.05955 0.01342 -0.03299 -0.02477 1.66667E-6 -0.02477 Z " pathEditMode="relative" rAng="0" ptsTypes="fffff">
                                      <p:cBhvr>
                                        <p:cTn id="62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3000"/>
                            </p:stCondLst>
                            <p:childTnLst>
                              <p:par>
                                <p:cTn id="6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pat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0.02477 C 0.03282 -0.02477 0.05955 0.01343 0.05955 0.06065 C 0.05955 0.10764 0.03282 0.14607 5E-6 0.14607 C -0.03298 0.14607 -0.05954 0.10764 -0.05954 0.06065 C -0.05954 0.01343 -0.03298 -0.02477 5E-6 -0.02477 Z " pathEditMode="relative" rAng="0" ptsTypes="fffff">
                                      <p:cBhvr>
                                        <p:cTn id="72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000"/>
                            </p:stCondLst>
                            <p:childTnLst>
                              <p:par>
                                <p:cTn id="7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Лакомство для Медведя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pic>
        <p:nvPicPr>
          <p:cNvPr id="5126" name="Picture 6" descr="C:\Documents and Settings\Admin\Рабочий стол\сказочные фоны с адресами\0_6381c_b8798231_XXXL.jpeg"/>
          <p:cNvPicPr>
            <a:picLocks noChangeAspect="1" noChangeArrowheads="1"/>
          </p:cNvPicPr>
          <p:nvPr/>
        </p:nvPicPr>
        <p:blipFill>
          <a:blip r:embed="rId7" cstate="screen"/>
          <a:srcRect b="-649"/>
          <a:stretch>
            <a:fillRect/>
          </a:stretch>
        </p:blipFill>
        <p:spPr bwMode="auto">
          <a:xfrm>
            <a:off x="229137" y="785454"/>
            <a:ext cx="8685726" cy="6001132"/>
          </a:xfrm>
          <a:prstGeom prst="rect">
            <a:avLst/>
          </a:prstGeom>
          <a:noFill/>
        </p:spPr>
      </p:pic>
      <p:pic>
        <p:nvPicPr>
          <p:cNvPr id="18" name="Picture 3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88499" y="1416656"/>
            <a:ext cx="2484029" cy="3000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7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2844" y="2643182"/>
            <a:ext cx="1285884" cy="15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А не пора ли нам подкрепитьс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screen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  <p:pic>
        <p:nvPicPr>
          <p:cNvPr id="38" name="Picture 7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5715008" y="730072"/>
            <a:ext cx="857256" cy="69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7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667250" y="730072"/>
            <a:ext cx="857256" cy="69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Picture 7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619493" y="730072"/>
            <a:ext cx="857256" cy="69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" name="Picture 7"/>
          <p:cNvPicPr>
            <a:picLocks noChangeAspect="1" noChangeArrowheads="1"/>
          </p:cNvPicPr>
          <p:nvPr/>
        </p:nvPicPr>
        <p:blipFill>
          <a:blip r:embed="rId12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571736" y="730072"/>
            <a:ext cx="857256" cy="69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" name="Picture 13" descr="0_4b5ee_21459e92_L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2524116" y="3000372"/>
            <a:ext cx="1476380" cy="1476380"/>
          </a:xfrm>
          <a:prstGeom prst="rect">
            <a:avLst/>
          </a:prstGeom>
          <a:noFill/>
        </p:spPr>
      </p:pic>
      <p:pic>
        <p:nvPicPr>
          <p:cNvPr id="24" name="Picture 13" descr="0_4b5ee_21459e92_L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3452810" y="3309942"/>
            <a:ext cx="1476380" cy="1476380"/>
          </a:xfrm>
          <a:prstGeom prst="rect">
            <a:avLst/>
          </a:prstGeom>
          <a:noFill/>
        </p:spPr>
      </p:pic>
      <p:pic>
        <p:nvPicPr>
          <p:cNvPr id="27" name="Picture 13" descr="0_4b5ee_21459e92_L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4357686" y="3071810"/>
            <a:ext cx="1476380" cy="1476380"/>
          </a:xfrm>
          <a:prstGeom prst="rect">
            <a:avLst/>
          </a:prstGeom>
          <a:noFill/>
        </p:spPr>
      </p:pic>
      <p:pic>
        <p:nvPicPr>
          <p:cNvPr id="21" name="Picture 13" descr="0_4b5ee_21459e92_L"/>
          <p:cNvPicPr>
            <a:picLocks noChangeAspect="1" noChangeArrowheads="1"/>
          </p:cNvPicPr>
          <p:nvPr/>
        </p:nvPicPr>
        <p:blipFill>
          <a:blip r:embed="rId13" cstate="screen"/>
          <a:srcRect/>
          <a:stretch>
            <a:fillRect/>
          </a:stretch>
        </p:blipFill>
        <p:spPr bwMode="auto">
          <a:xfrm>
            <a:off x="5238760" y="2857496"/>
            <a:ext cx="1476380" cy="1476380"/>
          </a:xfrm>
          <a:prstGeom prst="rect">
            <a:avLst/>
          </a:prstGeom>
          <a:noFill/>
        </p:spPr>
      </p:pic>
      <p:sp>
        <p:nvSpPr>
          <p:cNvPr id="29" name="WordArt 15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5786446" y="1247764"/>
            <a:ext cx="762000" cy="6096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Мёд! 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22" name="WordArt 15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4738688" y="1247764"/>
            <a:ext cx="762000" cy="6096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Мёд! 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25" name="WordArt 15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3690931" y="1247764"/>
            <a:ext cx="762000" cy="6096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Мёд! 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28" name="WordArt 15">
            <a:hlinkClick r:id="rId1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643174" y="1247764"/>
            <a:ext cx="762000" cy="609600"/>
          </a:xfrm>
          <a:prstGeom prst="rect">
            <a:avLst/>
          </a:prstGeom>
        </p:spPr>
        <p:txBody>
          <a:bodyPr wrap="none" fromWordArt="1">
            <a:prstTxWarp prst="textChevron">
              <a:avLst>
                <a:gd name="adj" fmla="val 25000"/>
              </a:avLst>
            </a:prstTxWarp>
          </a:bodyPr>
          <a:lstStyle/>
          <a:p>
            <a:pPr algn="ctr"/>
            <a:r>
              <a:rPr lang="ru-RU" sz="3600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C00000"/>
                </a:solidFill>
                <a:latin typeface="Times New Roman"/>
                <a:cs typeface="Times New Roman"/>
              </a:rPr>
              <a:t>Мёд! </a:t>
            </a:r>
            <a:endParaRPr lang="ru-RU" sz="3600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C00000"/>
              </a:solidFill>
              <a:latin typeface="Times New Roman"/>
              <a:cs typeface="Times New Roman"/>
            </a:endParaRPr>
          </a:p>
        </p:txBody>
      </p:sp>
      <p:sp>
        <p:nvSpPr>
          <p:cNvPr id="50" name="Овал 49">
            <a:hlinkClick r:id="rId15" action="ppaction://hlinksldjump"/>
          </p:cNvPr>
          <p:cNvSpPr/>
          <p:nvPr/>
        </p:nvSpPr>
        <p:spPr>
          <a:xfrm>
            <a:off x="5786446" y="3857628"/>
            <a:ext cx="357190" cy="3571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1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1" name="Овал 50">
            <a:hlinkClick r:id="rId16" action="ppaction://hlinksldjump"/>
          </p:cNvPr>
          <p:cNvSpPr/>
          <p:nvPr/>
        </p:nvSpPr>
        <p:spPr>
          <a:xfrm>
            <a:off x="4929190" y="4143380"/>
            <a:ext cx="357190" cy="3571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2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2" name="Овал 51">
            <a:hlinkClick r:id="rId17" action="ppaction://hlinksldjump"/>
          </p:cNvPr>
          <p:cNvSpPr/>
          <p:nvPr/>
        </p:nvSpPr>
        <p:spPr>
          <a:xfrm>
            <a:off x="4000496" y="4357694"/>
            <a:ext cx="357190" cy="3571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3</a:t>
            </a:r>
            <a:endParaRPr lang="ru-RU" b="1" dirty="0">
              <a:solidFill>
                <a:schemeClr val="bg1"/>
              </a:solidFill>
            </a:endParaRPr>
          </a:p>
        </p:txBody>
      </p:sp>
      <p:sp>
        <p:nvSpPr>
          <p:cNvPr id="53" name="Овал 52">
            <a:hlinkClick r:id="rId18" action="ppaction://hlinksldjump"/>
          </p:cNvPr>
          <p:cNvSpPr/>
          <p:nvPr/>
        </p:nvSpPr>
        <p:spPr>
          <a:xfrm>
            <a:off x="3068944" y="4000504"/>
            <a:ext cx="357190" cy="357190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bg1"/>
                </a:solidFill>
              </a:rPr>
              <a:t>4</a:t>
            </a:r>
            <a:endParaRPr lang="ru-RU" b="1" dirty="0">
              <a:solidFill>
                <a:schemeClr val="bg1"/>
              </a:solidFill>
            </a:endParaRPr>
          </a:p>
        </p:txBody>
      </p:sp>
      <p:pic>
        <p:nvPicPr>
          <p:cNvPr id="59" name="Пче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 cstate="screen"/>
          <a:stretch>
            <a:fillRect/>
          </a:stretch>
        </p:blipFill>
        <p:spPr>
          <a:xfrm>
            <a:off x="8286776" y="52390"/>
            <a:ext cx="304800" cy="304800"/>
          </a:xfrm>
          <a:prstGeom prst="rect">
            <a:avLst/>
          </a:prstGeom>
        </p:spPr>
      </p:pic>
      <p:pic>
        <p:nvPicPr>
          <p:cNvPr id="60" name="Пче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 cstate="screen"/>
          <a:stretch>
            <a:fillRect/>
          </a:stretch>
        </p:blipFill>
        <p:spPr>
          <a:xfrm>
            <a:off x="8286776" y="409556"/>
            <a:ext cx="304800" cy="304800"/>
          </a:xfrm>
          <a:prstGeom prst="rect">
            <a:avLst/>
          </a:prstGeom>
        </p:spPr>
      </p:pic>
      <p:pic>
        <p:nvPicPr>
          <p:cNvPr id="61" name="Пче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 cstate="screen"/>
          <a:stretch>
            <a:fillRect/>
          </a:stretch>
        </p:blipFill>
        <p:spPr>
          <a:xfrm>
            <a:off x="8715404" y="480994"/>
            <a:ext cx="304800" cy="304800"/>
          </a:xfrm>
          <a:prstGeom prst="rect">
            <a:avLst/>
          </a:prstGeom>
        </p:spPr>
      </p:pic>
      <p:pic>
        <p:nvPicPr>
          <p:cNvPr id="62" name="Пчела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9" cstate="screen"/>
          <a:stretch>
            <a:fillRect/>
          </a:stretch>
        </p:blipFill>
        <p:spPr>
          <a:xfrm>
            <a:off x="8715404" y="52390"/>
            <a:ext cx="304800" cy="304800"/>
          </a:xfrm>
          <a:prstGeom prst="rect">
            <a:avLst/>
          </a:prstGeom>
        </p:spPr>
      </p:pic>
      <p:pic>
        <p:nvPicPr>
          <p:cNvPr id="63" name="Picture 2"/>
          <p:cNvPicPr>
            <a:picLocks noChangeAspect="1" noChangeArrowheads="1"/>
          </p:cNvPicPr>
          <p:nvPr/>
        </p:nvPicPr>
        <p:blipFill>
          <a:blip r:embed="rId2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4714884"/>
            <a:ext cx="1500166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4" name="Поздравляю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21" cstate="screen"/>
          <a:stretch>
            <a:fillRect/>
          </a:stretch>
        </p:blipFill>
        <p:spPr>
          <a:xfrm>
            <a:off x="500034" y="214290"/>
            <a:ext cx="304800" cy="304800"/>
          </a:xfrm>
          <a:prstGeom prst="rect">
            <a:avLst/>
          </a:prstGeom>
        </p:spPr>
      </p:pic>
      <p:sp>
        <p:nvSpPr>
          <p:cNvPr id="30" name="Прямоугольник 29">
            <a:hlinkClick r:id="rId22" action="ppaction://hlinksldjump"/>
          </p:cNvPr>
          <p:cNvSpPr/>
          <p:nvPr/>
        </p:nvSpPr>
        <p:spPr>
          <a:xfrm>
            <a:off x="7215206" y="6426538"/>
            <a:ext cx="1643074" cy="285752"/>
          </a:xfrm>
          <a:prstGeom prst="rect">
            <a:avLst/>
          </a:prstGeom>
          <a:solidFill>
            <a:schemeClr val="accent3">
              <a:lumMod val="75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itchFamily="18" charset="0"/>
              </a:rPr>
              <a:t>Правила игры</a:t>
            </a:r>
            <a:endParaRPr lang="ru-RU" sz="1600" b="1" dirty="0"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63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7.40741E-7 L 0.14635 0.00324 " pathEditMode="relative" rAng="0" ptsTypes="AA">
                                      <p:cBhvr>
                                        <p:cTn id="11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4" dur="1592" fill="hold"/>
                                        <p:tgtEl>
                                          <p:spTgt spid="3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1"/>
                </p:tgtEl>
              </p:cMediaNode>
            </p:audio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-0.00903 0.30509 " pathEditMode="relative" rAng="0" ptsTypes="AA">
                                      <p:cBhvr>
                                        <p:cTn id="2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" y="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" dur="1053" fill="hold"/>
                                        <p:tgtEl>
                                          <p:spTgt spid="5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 0.33333  E" pathEditMode="relative" ptsTypes="">
                                      <p:cBhvr>
                                        <p:cTn id="5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000"/>
                            </p:stCondLst>
                            <p:childTnLst>
                              <p:par>
                                <p:cTn id="52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3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7" dur="1053" fill="hold"/>
                                        <p:tgtEl>
                                          <p:spTgt spid="6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11111E-6 L 0.01528 0.35764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" y="1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2000"/>
                            </p:stCondLst>
                            <p:childTnLst>
                              <p:par>
                                <p:cTn id="73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8" dur="1053" fill="hold"/>
                                        <p:tgtEl>
                                          <p:spTgt spid="6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42" presetClass="pat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11111E-6 L 0.0276 0.32616 " pathEditMode="relative" rAng="0" ptsTypes="AA">
                                      <p:cBhvr>
                                        <p:cTn id="9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" y="1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2000"/>
                            </p:stCondLst>
                            <p:childTnLst>
                              <p:par>
                                <p:cTn id="9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9" dur="1053" fill="hold"/>
                                        <p:tgtEl>
                                          <p:spTgt spid="6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3053"/>
                            </p:stCondLst>
                            <p:childTnLst>
                              <p:par>
                                <p:cTn id="10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4053"/>
                            </p:stCondLst>
                            <p:childTnLst>
                              <p:par>
                                <p:cTn id="107" presetID="2" presetClass="exit" presetSubtype="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8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3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2" dur="2924" fill="hold"/>
                                        <p:tgtEl>
                                          <p:spTgt spid="6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audio>
              <p:cMediaNode vol="100000" showWhenStopped="0">
                <p:cTn id="1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9"/>
                </p:tgtEl>
              </p:cMediaNode>
            </p:audio>
            <p:audio>
              <p:cMediaNode vol="100000" showWhenStopped="0">
                <p:cTn id="1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0"/>
                </p:tgtEl>
              </p:cMediaNode>
            </p:audio>
            <p:audio>
              <p:cMediaNode vol="100000" showWhenStopped="0">
                <p:cTn id="11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1"/>
                </p:tgtEl>
              </p:cMediaNode>
            </p:audio>
            <p:audio>
              <p:cMediaNode vol="100000" showWhenStopped="0">
                <p:cTn id="11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2"/>
                </p:tgtEl>
              </p:cMediaNode>
            </p:audio>
            <p:audio>
              <p:cMediaNode vol="100000" showWhenStopped="0">
                <p:cTn id="11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"/>
                </p:tgtEl>
              </p:cMediaNode>
            </p:audio>
          </p:childTnLst>
        </p:cTn>
      </p:par>
    </p:tnLst>
    <p:bldLst>
      <p:bldP spid="29" grpId="0"/>
      <p:bldP spid="29" grpId="1"/>
      <p:bldP spid="22" grpId="0"/>
      <p:bldP spid="22" grpId="1"/>
      <p:bldP spid="25" grpId="0"/>
      <p:bldP spid="25" grpId="1"/>
      <p:bldP spid="28" grpId="0"/>
      <p:bldP spid="28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94274"/>
            <a:ext cx="9144000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Правила игры «Лакомство для Медведя»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1" name="Управляющая кнопка: назад 20">
            <a:hlinkClick r:id="" action="ppaction://hlinkshowjump?jump=previousslide" highlightClick="1"/>
          </p:cNvPr>
          <p:cNvSpPr/>
          <p:nvPr/>
        </p:nvSpPr>
        <p:spPr>
          <a:xfrm>
            <a:off x="7975306" y="6309380"/>
            <a:ext cx="928694" cy="285752"/>
          </a:xfrm>
          <a:prstGeom prst="actionButtonBackPrevious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2" name="Полилиния 21"/>
          <p:cNvSpPr/>
          <p:nvPr/>
        </p:nvSpPr>
        <p:spPr>
          <a:xfrm>
            <a:off x="2880707" y="1205992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Задача Красной Шапочки – раздобыть мед для Медведя.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3" name="Полилиния 22"/>
          <p:cNvSpPr/>
          <p:nvPr/>
        </p:nvSpPr>
        <p:spPr>
          <a:xfrm>
            <a:off x="2880707" y="2468063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При верном выборе ответа появится в корзинке Красной Шапочки бочонок с медом.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2880707" y="3730134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При ошибочном выборе ответа появится пчела.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2880707" y="4992206"/>
            <a:ext cx="5906135" cy="1080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2">
              <a:lumMod val="40000"/>
              <a:lumOff val="6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Вариантов ответов в каждом задании 3. Попыток дается только </a:t>
            </a:r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4</a:t>
            </a: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.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pic>
        <p:nvPicPr>
          <p:cNvPr id="26" name="Picture 3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235712" y="3578434"/>
            <a:ext cx="2478900" cy="29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53" name="Picture 9" descr="C:\Documents and Settings\Admin\Рабочий стол\л.GIF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CCCCCC"/>
              </a:clrFrom>
              <a:clrTo>
                <a:srgbClr val="CCCCCC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28860" y="5500702"/>
            <a:ext cx="1511828" cy="1000132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Цепочка превращений 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357950" y="6072206"/>
            <a:ext cx="785818" cy="523868"/>
            <a:chOff x="96" y="960"/>
            <a:chExt cx="960" cy="960"/>
          </a:xfrm>
        </p:grpSpPr>
        <p:pic>
          <p:nvPicPr>
            <p:cNvPr id="16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7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858016" y="6072206"/>
            <a:ext cx="785818" cy="523868"/>
            <a:chOff x="96" y="960"/>
            <a:chExt cx="960" cy="960"/>
          </a:xfrm>
        </p:grpSpPr>
        <p:pic>
          <p:nvPicPr>
            <p:cNvPr id="10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1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7358082" y="6072206"/>
            <a:ext cx="785818" cy="523868"/>
            <a:chOff x="96" y="960"/>
            <a:chExt cx="960" cy="960"/>
          </a:xfrm>
        </p:grpSpPr>
        <p:pic>
          <p:nvPicPr>
            <p:cNvPr id="13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4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pic>
        <p:nvPicPr>
          <p:cNvPr id="15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292946"/>
            <a:ext cx="1000132" cy="120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86710" y="500063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15338" y="4857760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43834" y="535782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3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382480" y="1955810"/>
            <a:ext cx="1332000" cy="11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Прямоугольник 24"/>
          <p:cNvSpPr/>
          <p:nvPr/>
        </p:nvSpPr>
        <p:spPr>
          <a:xfrm>
            <a:off x="285720" y="928670"/>
            <a:ext cx="8572560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Подберите вещества, которые необходимы для  осуществления схемы превращений: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pic>
        <p:nvPicPr>
          <p:cNvPr id="27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2571736" y="1955810"/>
            <a:ext cx="1332000" cy="11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4926193" y="1955810"/>
            <a:ext cx="1332000" cy="11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2" name="Picture 3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/>
          <a:srcRect/>
          <a:stretch>
            <a:fillRect/>
          </a:stretch>
        </p:blipFill>
        <p:spPr bwMode="auto">
          <a:xfrm>
            <a:off x="7286643" y="1955810"/>
            <a:ext cx="1332000" cy="11309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Прямоугольник 32"/>
          <p:cNvSpPr/>
          <p:nvPr/>
        </p:nvSpPr>
        <p:spPr>
          <a:xfrm>
            <a:off x="616309" y="2559712"/>
            <a:ext cx="828000" cy="4680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Ca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7518278" y="2559712"/>
            <a:ext cx="864000" cy="4680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CaCl2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929944" y="2559712"/>
            <a:ext cx="1330958" cy="4680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002060"/>
                </a:solidFill>
                <a:latin typeface="Constantia" pitchFamily="18" charset="0"/>
              </a:rPr>
              <a:t>Ca(OH)2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814349" y="2559712"/>
            <a:ext cx="828000" cy="468000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 smtClean="0">
                <a:solidFill>
                  <a:srgbClr val="002060"/>
                </a:solidFill>
                <a:latin typeface="Constantia" pitchFamily="18" charset="0"/>
              </a:rPr>
              <a:t>CaO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0" name="Стрелка вправо 39"/>
          <p:cNvSpPr/>
          <p:nvPr/>
        </p:nvSpPr>
        <p:spPr>
          <a:xfrm>
            <a:off x="1785918" y="2714620"/>
            <a:ext cx="78581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Стрелка вправо 43"/>
          <p:cNvSpPr/>
          <p:nvPr/>
        </p:nvSpPr>
        <p:spPr>
          <a:xfrm>
            <a:off x="6429388" y="2714620"/>
            <a:ext cx="78581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5" name="Стрелка вправо 44"/>
          <p:cNvSpPr/>
          <p:nvPr/>
        </p:nvSpPr>
        <p:spPr>
          <a:xfrm>
            <a:off x="3929058" y="2714620"/>
            <a:ext cx="78581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Прямоугольник 45"/>
          <p:cNvSpPr/>
          <p:nvPr/>
        </p:nvSpPr>
        <p:spPr>
          <a:xfrm>
            <a:off x="491604" y="3429000"/>
            <a:ext cx="1080000" cy="468000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H2O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1906076" y="3429000"/>
            <a:ext cx="1080000" cy="468000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HNO3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735020" y="3429000"/>
            <a:ext cx="1080000" cy="468000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Cu2O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6149492" y="3429000"/>
            <a:ext cx="1080000" cy="468000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O2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320548" y="3429000"/>
            <a:ext cx="1080000" cy="468000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HCl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7563966" y="3429000"/>
            <a:ext cx="1080000" cy="468000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NaCl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2" name="Плюс 51"/>
          <p:cNvSpPr/>
          <p:nvPr/>
        </p:nvSpPr>
        <p:spPr>
          <a:xfrm>
            <a:off x="1285852" y="1785926"/>
            <a:ext cx="357190" cy="3571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Плюс 52"/>
          <p:cNvSpPr/>
          <p:nvPr/>
        </p:nvSpPr>
        <p:spPr>
          <a:xfrm>
            <a:off x="6000760" y="1785926"/>
            <a:ext cx="357190" cy="3571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люс 53"/>
          <p:cNvSpPr/>
          <p:nvPr/>
        </p:nvSpPr>
        <p:spPr>
          <a:xfrm>
            <a:off x="3643306" y="1785926"/>
            <a:ext cx="357190" cy="357190"/>
          </a:xfrm>
          <a:prstGeom prst="math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>
            <a:off x="1714480" y="1785926"/>
            <a:ext cx="1080000" cy="46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O2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4071934" y="1785926"/>
            <a:ext cx="1080000" cy="46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smtClean="0">
                <a:solidFill>
                  <a:srgbClr val="002060"/>
                </a:solidFill>
                <a:latin typeface="Constantia" pitchFamily="18" charset="0"/>
              </a:rPr>
              <a:t>H2O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6429388" y="1785926"/>
            <a:ext cx="1080000" cy="468000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 smtClean="0">
                <a:solidFill>
                  <a:srgbClr val="002060"/>
                </a:solidFill>
                <a:latin typeface="Constantia" pitchFamily="18" charset="0"/>
              </a:rPr>
              <a:t>HCl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58" name="Прямоугольник 57"/>
          <p:cNvSpPr/>
          <p:nvPr/>
        </p:nvSpPr>
        <p:spPr>
          <a:xfrm>
            <a:off x="1785918" y="4071942"/>
            <a:ext cx="550072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663300"/>
                </a:solidFill>
                <a:latin typeface="+mj-lt"/>
              </a:rPr>
              <a:t>2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Ca + O2 = </a:t>
            </a:r>
            <a:r>
              <a:rPr lang="en-US" sz="2800" b="1" dirty="0" smtClean="0">
                <a:solidFill>
                  <a:srgbClr val="663300"/>
                </a:solidFill>
                <a:latin typeface="+mj-lt"/>
              </a:rPr>
              <a:t>2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CaO 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1785918" y="4714884"/>
            <a:ext cx="550072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663300"/>
                </a:solidFill>
                <a:latin typeface="Constantia" pitchFamily="18" charset="0"/>
              </a:rPr>
              <a:t>CaO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 + H2O = Ca(OH)2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785918" y="5357826"/>
            <a:ext cx="5500726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Ca(OH)2 + </a:t>
            </a:r>
            <a:r>
              <a:rPr lang="en-US" sz="2800" b="1" dirty="0" smtClean="0">
                <a:solidFill>
                  <a:srgbClr val="663300"/>
                </a:solidFill>
                <a:latin typeface="+mj-lt"/>
              </a:rPr>
              <a:t>2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HCl = CaCl2 + </a:t>
            </a:r>
            <a:r>
              <a:rPr lang="en-US" sz="2800" b="1" dirty="0" smtClean="0">
                <a:solidFill>
                  <a:srgbClr val="663300"/>
                </a:solidFill>
                <a:latin typeface="+mj-lt"/>
              </a:rPr>
              <a:t>2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H2O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6643702" y="1785926"/>
            <a:ext cx="35719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nstantia" pitchFamily="18" charset="0"/>
              </a:rPr>
              <a:t>?</a:t>
            </a:r>
            <a:endParaRPr lang="ru-RU" sz="36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286248" y="1785926"/>
            <a:ext cx="35719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nstantia" pitchFamily="18" charset="0"/>
              </a:rPr>
              <a:t>?</a:t>
            </a:r>
            <a:endParaRPr lang="ru-RU" sz="36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2000232" y="1785926"/>
            <a:ext cx="357190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  <a:latin typeface="Constantia" pitchFamily="18" charset="0"/>
              </a:rPr>
              <a:t>?</a:t>
            </a:r>
            <a:endParaRPr lang="ru-RU" sz="36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3178959" y="6072206"/>
            <a:ext cx="2786082" cy="42862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Проверим?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6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9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4"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5" grpId="0" animBg="1"/>
      <p:bldP spid="56" grpId="0" animBg="1"/>
      <p:bldP spid="57" grpId="0" animBg="1"/>
      <p:bldP spid="58" grpId="0"/>
      <p:bldP spid="59" grpId="0"/>
      <p:bldP spid="60" grpId="0"/>
      <p:bldP spid="61" grpId="0"/>
      <p:bldP spid="62" grpId="0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 А знаешь ли ты?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357950" y="6072206"/>
            <a:ext cx="785818" cy="523868"/>
            <a:chOff x="96" y="960"/>
            <a:chExt cx="960" cy="960"/>
          </a:xfrm>
        </p:grpSpPr>
        <p:pic>
          <p:nvPicPr>
            <p:cNvPr id="16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7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858016" y="6072206"/>
            <a:ext cx="785818" cy="523868"/>
            <a:chOff x="96" y="960"/>
            <a:chExt cx="960" cy="960"/>
          </a:xfrm>
        </p:grpSpPr>
        <p:pic>
          <p:nvPicPr>
            <p:cNvPr id="10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1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7358082" y="6072206"/>
            <a:ext cx="785818" cy="523868"/>
            <a:chOff x="96" y="960"/>
            <a:chExt cx="960" cy="960"/>
          </a:xfrm>
        </p:grpSpPr>
        <p:pic>
          <p:nvPicPr>
            <p:cNvPr id="13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4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pic>
        <p:nvPicPr>
          <p:cNvPr id="15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292946"/>
            <a:ext cx="1000132" cy="120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86710" y="500063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15338" y="4857760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43834" y="535782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285720" y="928670"/>
            <a:ext cx="8572560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Выберите для каждого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основания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характерные свойства. </a:t>
            </a:r>
          </a:p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Буквы, соответствующие правильному ответу, дадут  название химического элемента </a:t>
            </a:r>
            <a:r>
              <a:rPr lang="ru-RU" sz="2000" b="1" dirty="0" smtClean="0">
                <a:solidFill>
                  <a:srgbClr val="663300"/>
                </a:solidFill>
                <a:latin typeface="+mj-lt"/>
              </a:rPr>
              <a:t>7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группы А. 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476200" y="2000240"/>
            <a:ext cx="3286148" cy="642942"/>
          </a:xfrm>
          <a:prstGeom prst="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Свойства оснований 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476200" y="2643182"/>
            <a:ext cx="3286148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 Изменяет окраску фенолфталеина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76200" y="3571876"/>
            <a:ext cx="3286148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Разлагается при нагревании 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476200" y="4500570"/>
            <a:ext cx="3286148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Реагирует с оксидом серы (4)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69" name="Прямоугольник 68"/>
          <p:cNvSpPr/>
          <p:nvPr/>
        </p:nvSpPr>
        <p:spPr>
          <a:xfrm>
            <a:off x="3756447" y="2000240"/>
            <a:ext cx="1512000" cy="642942"/>
          </a:xfrm>
          <a:prstGeom prst="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en-US" sz="2400" b="1" dirty="0" smtClean="0">
                <a:solidFill>
                  <a:srgbClr val="C00000"/>
                </a:solidFill>
                <a:latin typeface="Constantia" pitchFamily="18" charset="0"/>
              </a:rPr>
              <a:t>Al(OH)3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70" name="Прямоугольник 69"/>
          <p:cNvSpPr/>
          <p:nvPr/>
        </p:nvSpPr>
        <p:spPr>
          <a:xfrm>
            <a:off x="5274578" y="2000240"/>
            <a:ext cx="1512000" cy="642942"/>
          </a:xfrm>
          <a:prstGeom prst="rect">
            <a:avLst/>
          </a:prstGeom>
          <a:solidFill>
            <a:schemeClr val="bg1"/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Constantia" pitchFamily="18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Constantia" pitchFamily="18" charset="0"/>
              </a:rPr>
              <a:t>NaOH</a:t>
            </a:r>
            <a:endParaRPr lang="ru-RU" sz="24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3756447" y="3571876"/>
            <a:ext cx="1512000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5274578" y="3571876"/>
            <a:ext cx="1512000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5274578" y="2643182"/>
            <a:ext cx="1512000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3756447" y="2643182"/>
            <a:ext cx="1512000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5274578" y="4500570"/>
            <a:ext cx="1512000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3756447" y="4500570"/>
            <a:ext cx="1512000" cy="92869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rgbClr val="99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78" name="Прямоугольник 77"/>
          <p:cNvSpPr/>
          <p:nvPr/>
        </p:nvSpPr>
        <p:spPr>
          <a:xfrm>
            <a:off x="3952598" y="2738684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Constantia" pitchFamily="18" charset="0"/>
              </a:rPr>
              <a:t>А</a:t>
            </a:r>
            <a:endParaRPr lang="ru-RU" sz="36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3952598" y="3667378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Constantia" pitchFamily="18" charset="0"/>
              </a:rPr>
              <a:t>О</a:t>
            </a:r>
            <a:endParaRPr lang="ru-RU" sz="36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5476860" y="2738684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Constantia" pitchFamily="18" charset="0"/>
              </a:rPr>
              <a:t>Й</a:t>
            </a:r>
            <a:endParaRPr lang="ru-RU" sz="36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5476860" y="3667378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Constantia" pitchFamily="18" charset="0"/>
              </a:rPr>
              <a:t>К</a:t>
            </a:r>
            <a:endParaRPr lang="ru-RU" sz="36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3952598" y="4596072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Constantia" pitchFamily="18" charset="0"/>
              </a:rPr>
              <a:t>И</a:t>
            </a:r>
            <a:endParaRPr lang="ru-RU" sz="36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3" name="Прямоугольник 82"/>
          <p:cNvSpPr/>
          <p:nvPr/>
        </p:nvSpPr>
        <p:spPr>
          <a:xfrm>
            <a:off x="5476860" y="4596072"/>
            <a:ext cx="1143008" cy="71438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663300"/>
                </a:solidFill>
                <a:latin typeface="Constantia" pitchFamily="18" charset="0"/>
              </a:rPr>
              <a:t>Д</a:t>
            </a:r>
            <a:endParaRPr lang="ru-RU" sz="36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pic>
        <p:nvPicPr>
          <p:cNvPr id="84" name="Picture 2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chemeClr val="accent4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929454" y="2571744"/>
            <a:ext cx="1951477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00"/>
                                      </p:to>
                                    </p:animClr>
                                    <p:set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3"/>
                  </p:tgtEl>
                </p:cond>
              </p:nextCondLst>
            </p:seq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3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00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00"/>
                            </p:stCondLst>
                            <p:childTnLst>
                              <p:par>
                                <p:cTn id="5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1" presetClass="emph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>
                                        <p:cTn id="56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96600"/>
                                      </p:to>
                                    </p:animClr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7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4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7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2"/>
                  </p:tgtEl>
                </p:cond>
              </p:nextCondLst>
            </p:seq>
            <p:seq concurrent="1" nextAc="seek">
              <p:cTn id="83" restart="whenNotActive" fill="hold" evtFilter="cancelBubble" nodeType="interactiveSeq">
                <p:stCondLst>
                  <p:cond evt="onClick" delay="0">
                    <p:tgtEl>
                      <p:spTgt spid="7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4" fill="hold">
                      <p:stCondLst>
                        <p:cond delay="0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6"/>
                  </p:tgtEl>
                </p:cond>
              </p:nextCondLst>
            </p:seq>
          </p:childTnLst>
        </p:cTn>
      </p:par>
    </p:tnLst>
    <p:bldLst>
      <p:bldP spid="78" grpId="0"/>
      <p:bldP spid="79" grpId="0"/>
      <p:bldP spid="80" grpId="0"/>
      <p:bldP spid="81" grpId="0"/>
      <p:bldP spid="82" grpId="0"/>
      <p:bldP spid="8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 А знаешь ли ты?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357950" y="6072206"/>
            <a:ext cx="785818" cy="523868"/>
            <a:chOff x="96" y="960"/>
            <a:chExt cx="960" cy="960"/>
          </a:xfrm>
        </p:grpSpPr>
        <p:pic>
          <p:nvPicPr>
            <p:cNvPr id="16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7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858016" y="6072206"/>
            <a:ext cx="785818" cy="523868"/>
            <a:chOff x="96" y="960"/>
            <a:chExt cx="960" cy="960"/>
          </a:xfrm>
        </p:grpSpPr>
        <p:pic>
          <p:nvPicPr>
            <p:cNvPr id="10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1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7358082" y="6072206"/>
            <a:ext cx="785818" cy="523868"/>
            <a:chOff x="96" y="960"/>
            <a:chExt cx="960" cy="960"/>
          </a:xfrm>
        </p:grpSpPr>
        <p:pic>
          <p:nvPicPr>
            <p:cNvPr id="13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4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pic>
        <p:nvPicPr>
          <p:cNvPr id="15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292946"/>
            <a:ext cx="1000132" cy="120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86710" y="500063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15338" y="4857760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43834" y="535782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285720" y="928670"/>
            <a:ext cx="8572560" cy="9286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 какими из перечисленных веществ будет реагировать  раствор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соляной кислоты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?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grpSp>
        <p:nvGrpSpPr>
          <p:cNvPr id="6" name="Группа 17"/>
          <p:cNvGrpSpPr/>
          <p:nvPr/>
        </p:nvGrpSpPr>
        <p:grpSpPr>
          <a:xfrm>
            <a:off x="4622147" y="2500306"/>
            <a:ext cx="1080000" cy="936000"/>
            <a:chOff x="852972" y="1214422"/>
            <a:chExt cx="1147260" cy="1397363"/>
          </a:xfrm>
        </p:grpSpPr>
        <p:grpSp>
          <p:nvGrpSpPr>
            <p:cNvPr id="7" name="Группа 18"/>
            <p:cNvGrpSpPr/>
            <p:nvPr/>
          </p:nvGrpSpPr>
          <p:grpSpPr>
            <a:xfrm>
              <a:off x="852972" y="1214422"/>
              <a:ext cx="1147260" cy="1357322"/>
              <a:chOff x="852972" y="1643050"/>
              <a:chExt cx="1147260" cy="1357322"/>
            </a:xfrm>
          </p:grpSpPr>
          <p:pic>
            <p:nvPicPr>
              <p:cNvPr id="24" name="Picture 8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52972" y="1643050"/>
                <a:ext cx="1147260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26" name="Прямоугольник с двумя скругленными соседними углами 25"/>
              <p:cNvSpPr/>
              <p:nvPr/>
            </p:nvSpPr>
            <p:spPr>
              <a:xfrm rot="10800000">
                <a:off x="989342" y="2285991"/>
                <a:ext cx="936000" cy="714380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dirty="0"/>
              </a:p>
            </p:txBody>
          </p:sp>
        </p:grpSp>
        <p:sp>
          <p:nvSpPr>
            <p:cNvPr id="23" name="Прямоугольник 22"/>
            <p:cNvSpPr/>
            <p:nvPr/>
          </p:nvSpPr>
          <p:spPr>
            <a:xfrm>
              <a:off x="928662" y="1915532"/>
              <a:ext cx="1071570" cy="6962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smtClean="0">
                  <a:ln w="11430">
                    <a:solidFill>
                      <a:srgbClr val="663300"/>
                    </a:solidFill>
                  </a:ln>
                  <a:solidFill>
                    <a:srgbClr val="6633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nstantia" pitchFamily="18" charset="0"/>
                </a:rPr>
                <a:t>SO2</a:t>
              </a:r>
              <a:endParaRPr lang="ru-RU" sz="2400" b="1" cap="none" spc="0" dirty="0">
                <a:ln w="11430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</a:endParaRPr>
            </a:p>
          </p:txBody>
        </p:sp>
      </p:grpSp>
      <p:grpSp>
        <p:nvGrpSpPr>
          <p:cNvPr id="8" name="Группа 26"/>
          <p:cNvGrpSpPr/>
          <p:nvPr/>
        </p:nvGrpSpPr>
        <p:grpSpPr>
          <a:xfrm>
            <a:off x="5897759" y="2500306"/>
            <a:ext cx="1080000" cy="936000"/>
            <a:chOff x="852972" y="1214422"/>
            <a:chExt cx="1147260" cy="1397363"/>
          </a:xfrm>
        </p:grpSpPr>
        <p:grpSp>
          <p:nvGrpSpPr>
            <p:cNvPr id="9" name="Группа 18"/>
            <p:cNvGrpSpPr/>
            <p:nvPr/>
          </p:nvGrpSpPr>
          <p:grpSpPr>
            <a:xfrm>
              <a:off x="852972" y="1214422"/>
              <a:ext cx="1147260" cy="1357322"/>
              <a:chOff x="852972" y="1643050"/>
              <a:chExt cx="1147260" cy="1357322"/>
            </a:xfrm>
          </p:grpSpPr>
          <p:pic>
            <p:nvPicPr>
              <p:cNvPr id="30" name="Picture 8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52972" y="1643050"/>
                <a:ext cx="1147260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1" name="Прямоугольник с двумя скругленными соседними углами 30"/>
              <p:cNvSpPr/>
              <p:nvPr/>
            </p:nvSpPr>
            <p:spPr>
              <a:xfrm rot="10800000">
                <a:off x="989342" y="2285991"/>
                <a:ext cx="936000" cy="714380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dirty="0"/>
              </a:p>
            </p:txBody>
          </p:sp>
        </p:grpSp>
        <p:sp>
          <p:nvSpPr>
            <p:cNvPr id="29" name="Прямоугольник 28"/>
            <p:cNvSpPr/>
            <p:nvPr/>
          </p:nvSpPr>
          <p:spPr>
            <a:xfrm>
              <a:off x="928662" y="1915532"/>
              <a:ext cx="1071570" cy="6962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err="1" smtClean="0">
                  <a:ln w="11430">
                    <a:solidFill>
                      <a:srgbClr val="663300"/>
                    </a:solidFill>
                  </a:ln>
                  <a:solidFill>
                    <a:srgbClr val="6633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nstantia" pitchFamily="18" charset="0"/>
                </a:rPr>
                <a:t>NaCl</a:t>
              </a:r>
              <a:endParaRPr lang="ru-RU" sz="2400" b="1" cap="none" spc="0" dirty="0">
                <a:ln w="11430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</a:endParaRPr>
            </a:p>
          </p:txBody>
        </p:sp>
      </p:grpSp>
      <p:grpSp>
        <p:nvGrpSpPr>
          <p:cNvPr id="12" name="Группа 31"/>
          <p:cNvGrpSpPr/>
          <p:nvPr/>
        </p:nvGrpSpPr>
        <p:grpSpPr>
          <a:xfrm>
            <a:off x="7173373" y="2500306"/>
            <a:ext cx="1080000" cy="909180"/>
            <a:chOff x="852972" y="1214422"/>
            <a:chExt cx="1147260" cy="1357322"/>
          </a:xfrm>
        </p:grpSpPr>
        <p:grpSp>
          <p:nvGrpSpPr>
            <p:cNvPr id="18" name="Группа 18"/>
            <p:cNvGrpSpPr/>
            <p:nvPr/>
          </p:nvGrpSpPr>
          <p:grpSpPr>
            <a:xfrm>
              <a:off x="852972" y="1214422"/>
              <a:ext cx="1147260" cy="1357322"/>
              <a:chOff x="852972" y="1643050"/>
              <a:chExt cx="1147260" cy="1357322"/>
            </a:xfrm>
          </p:grpSpPr>
          <p:pic>
            <p:nvPicPr>
              <p:cNvPr id="35" name="Picture 8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52972" y="1643050"/>
                <a:ext cx="1147260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36" name="Прямоугольник с двумя скругленными соседними углами 35"/>
              <p:cNvSpPr/>
              <p:nvPr/>
            </p:nvSpPr>
            <p:spPr>
              <a:xfrm rot="10800000">
                <a:off x="989342" y="2285991"/>
                <a:ext cx="936000" cy="714380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dirty="0"/>
              </a:p>
            </p:txBody>
          </p:sp>
        </p:grpSp>
        <p:sp>
          <p:nvSpPr>
            <p:cNvPr id="34" name="Прямоугольник 33"/>
            <p:cNvSpPr/>
            <p:nvPr/>
          </p:nvSpPr>
          <p:spPr>
            <a:xfrm>
              <a:off x="928662" y="1915532"/>
              <a:ext cx="1071570" cy="597328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000" b="1" dirty="0" err="1" smtClean="0">
                  <a:ln w="11430">
                    <a:solidFill>
                      <a:srgbClr val="663300"/>
                    </a:solidFill>
                  </a:ln>
                  <a:solidFill>
                    <a:srgbClr val="6633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nstantia" pitchFamily="18" charset="0"/>
                </a:rPr>
                <a:t>NaOH</a:t>
              </a:r>
              <a:endParaRPr lang="ru-RU" sz="2000" b="1" cap="none" spc="0" dirty="0">
                <a:ln w="11430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</a:endParaRPr>
            </a:p>
          </p:txBody>
        </p:sp>
      </p:grpSp>
      <p:grpSp>
        <p:nvGrpSpPr>
          <p:cNvPr id="19" name="Группа 36"/>
          <p:cNvGrpSpPr/>
          <p:nvPr/>
        </p:nvGrpSpPr>
        <p:grpSpPr>
          <a:xfrm>
            <a:off x="2070923" y="2500306"/>
            <a:ext cx="1080000" cy="936000"/>
            <a:chOff x="852972" y="1214422"/>
            <a:chExt cx="1147260" cy="1397363"/>
          </a:xfrm>
        </p:grpSpPr>
        <p:grpSp>
          <p:nvGrpSpPr>
            <p:cNvPr id="27" name="Группа 18"/>
            <p:cNvGrpSpPr/>
            <p:nvPr/>
          </p:nvGrpSpPr>
          <p:grpSpPr>
            <a:xfrm>
              <a:off x="852972" y="1214422"/>
              <a:ext cx="1147260" cy="1357322"/>
              <a:chOff x="852972" y="1643050"/>
              <a:chExt cx="1147260" cy="1357322"/>
            </a:xfrm>
          </p:grpSpPr>
          <p:pic>
            <p:nvPicPr>
              <p:cNvPr id="40" name="Picture 8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52972" y="1643050"/>
                <a:ext cx="1147260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1" name="Прямоугольник с двумя скругленными соседними углами 40"/>
              <p:cNvSpPr/>
              <p:nvPr/>
            </p:nvSpPr>
            <p:spPr>
              <a:xfrm rot="10800000">
                <a:off x="989342" y="2285991"/>
                <a:ext cx="936000" cy="714380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dirty="0"/>
              </a:p>
            </p:txBody>
          </p:sp>
        </p:grpSp>
        <p:sp>
          <p:nvSpPr>
            <p:cNvPr id="39" name="Прямоугольник 38"/>
            <p:cNvSpPr/>
            <p:nvPr/>
          </p:nvSpPr>
          <p:spPr>
            <a:xfrm>
              <a:off x="928662" y="1915532"/>
              <a:ext cx="1071570" cy="6962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smtClean="0">
                  <a:ln w="11430">
                    <a:solidFill>
                      <a:srgbClr val="663300"/>
                    </a:solidFill>
                  </a:ln>
                  <a:solidFill>
                    <a:srgbClr val="6633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nstantia" pitchFamily="18" charset="0"/>
                </a:rPr>
                <a:t>Cu</a:t>
              </a:r>
              <a:endParaRPr lang="ru-RU" sz="2400" b="1" cap="none" spc="0" dirty="0">
                <a:ln w="11430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</a:endParaRPr>
            </a:p>
          </p:txBody>
        </p:sp>
      </p:grpSp>
      <p:grpSp>
        <p:nvGrpSpPr>
          <p:cNvPr id="28" name="Группа 41"/>
          <p:cNvGrpSpPr/>
          <p:nvPr/>
        </p:nvGrpSpPr>
        <p:grpSpPr>
          <a:xfrm>
            <a:off x="795311" y="2500306"/>
            <a:ext cx="1080000" cy="936000"/>
            <a:chOff x="852972" y="1214422"/>
            <a:chExt cx="1147260" cy="1397363"/>
          </a:xfrm>
        </p:grpSpPr>
        <p:grpSp>
          <p:nvGrpSpPr>
            <p:cNvPr id="32" name="Группа 18"/>
            <p:cNvGrpSpPr/>
            <p:nvPr/>
          </p:nvGrpSpPr>
          <p:grpSpPr>
            <a:xfrm>
              <a:off x="852972" y="1214422"/>
              <a:ext cx="1147260" cy="1357322"/>
              <a:chOff x="852972" y="1643050"/>
              <a:chExt cx="1147260" cy="1357322"/>
            </a:xfrm>
          </p:grpSpPr>
          <p:pic>
            <p:nvPicPr>
              <p:cNvPr id="45" name="Picture 8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52972" y="1643050"/>
                <a:ext cx="1147260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46" name="Прямоугольник с двумя скругленными соседними углами 45"/>
              <p:cNvSpPr/>
              <p:nvPr/>
            </p:nvSpPr>
            <p:spPr>
              <a:xfrm rot="10800000">
                <a:off x="989342" y="2285991"/>
                <a:ext cx="936000" cy="714380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dirty="0"/>
              </a:p>
            </p:txBody>
          </p:sp>
        </p:grpSp>
        <p:sp>
          <p:nvSpPr>
            <p:cNvPr id="44" name="Прямоугольник 43"/>
            <p:cNvSpPr/>
            <p:nvPr/>
          </p:nvSpPr>
          <p:spPr>
            <a:xfrm>
              <a:off x="928662" y="1915532"/>
              <a:ext cx="1071570" cy="6962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smtClean="0">
                  <a:ln w="11430">
                    <a:solidFill>
                      <a:srgbClr val="663300"/>
                    </a:solidFill>
                  </a:ln>
                  <a:solidFill>
                    <a:srgbClr val="6633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nstantia" pitchFamily="18" charset="0"/>
                </a:rPr>
                <a:t>Al</a:t>
              </a:r>
              <a:endParaRPr lang="ru-RU" sz="2400" b="1" cap="none" spc="0" dirty="0">
                <a:ln w="11430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</a:endParaRPr>
            </a:p>
          </p:txBody>
        </p:sp>
      </p:grpSp>
      <p:grpSp>
        <p:nvGrpSpPr>
          <p:cNvPr id="33" name="Группа 46"/>
          <p:cNvGrpSpPr/>
          <p:nvPr/>
        </p:nvGrpSpPr>
        <p:grpSpPr>
          <a:xfrm>
            <a:off x="3346535" y="2500306"/>
            <a:ext cx="1080000" cy="936000"/>
            <a:chOff x="852972" y="1214422"/>
            <a:chExt cx="1147260" cy="1397363"/>
          </a:xfrm>
        </p:grpSpPr>
        <p:grpSp>
          <p:nvGrpSpPr>
            <p:cNvPr id="37" name="Группа 18"/>
            <p:cNvGrpSpPr/>
            <p:nvPr/>
          </p:nvGrpSpPr>
          <p:grpSpPr>
            <a:xfrm>
              <a:off x="852972" y="1214422"/>
              <a:ext cx="1147260" cy="1357322"/>
              <a:chOff x="852972" y="1643050"/>
              <a:chExt cx="1147260" cy="1357322"/>
            </a:xfrm>
          </p:grpSpPr>
          <p:pic>
            <p:nvPicPr>
              <p:cNvPr id="50" name="Picture 8"/>
              <p:cNvPicPr>
                <a:picLocks noChangeAspect="1" noChangeArrowheads="1"/>
              </p:cNvPicPr>
              <p:nvPr/>
            </p:nvPicPr>
            <p:blipFill>
              <a:blip r:embed="rId9" cstate="screen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/>
              <a:stretch>
                <a:fillRect/>
              </a:stretch>
            </p:blipFill>
            <p:spPr bwMode="auto">
              <a:xfrm>
                <a:off x="852972" y="1643050"/>
                <a:ext cx="1147260" cy="135732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</p:pic>
          <p:sp>
            <p:nvSpPr>
              <p:cNvPr id="51" name="Прямоугольник с двумя скругленными соседними углами 50"/>
              <p:cNvSpPr/>
              <p:nvPr/>
            </p:nvSpPr>
            <p:spPr>
              <a:xfrm rot="10800000">
                <a:off x="989342" y="2285991"/>
                <a:ext cx="936000" cy="714380"/>
              </a:xfrm>
              <a:prstGeom prst="round2Same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  <a:scene3d>
                <a:camera prst="orthographicFront">
                  <a:rot lat="0" lon="0" rev="0"/>
                </a:camera>
                <a:lightRig rig="contrasting" dir="t">
                  <a:rot lat="0" lon="0" rev="7800000"/>
                </a:lightRig>
              </a:scene3d>
              <a:sp3d>
                <a:bevelT w="139700" h="139700"/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ru-RU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lang="ru-RU" dirty="0"/>
              </a:p>
            </p:txBody>
          </p:sp>
        </p:grpSp>
        <p:sp>
          <p:nvSpPr>
            <p:cNvPr id="49" name="Прямоугольник 48"/>
            <p:cNvSpPr/>
            <p:nvPr/>
          </p:nvSpPr>
          <p:spPr>
            <a:xfrm>
              <a:off x="928662" y="1915532"/>
              <a:ext cx="1071570" cy="69625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/>
                <a:lightRig rig="glow" dir="tl">
                  <a:rot lat="0" lon="0" rev="5400000"/>
                </a:lightRig>
              </a:scene3d>
              <a:sp3d contourW="12700">
                <a:bevelT w="25400" h="25400"/>
                <a:contourClr>
                  <a:schemeClr val="accent6">
                    <a:shade val="73000"/>
                  </a:schemeClr>
                </a:contourClr>
              </a:sp3d>
            </a:bodyPr>
            <a:lstStyle>
              <a:defPPr>
                <a:defRPr lang="ru-RU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2400" b="1" dirty="0" err="1" smtClean="0">
                  <a:ln w="11430">
                    <a:solidFill>
                      <a:srgbClr val="663300"/>
                    </a:solidFill>
                  </a:ln>
                  <a:solidFill>
                    <a:srgbClr val="663300"/>
                  </a:solidFill>
                  <a:effectLst>
                    <a:outerShdw blurRad="80000" dist="40000" dir="5040000" algn="tl">
                      <a:srgbClr val="000000">
                        <a:alpha val="30000"/>
                      </a:srgbClr>
                    </a:outerShdw>
                  </a:effectLst>
                  <a:latin typeface="Constantia" pitchFamily="18" charset="0"/>
                </a:rPr>
                <a:t>CaO</a:t>
              </a:r>
              <a:endParaRPr lang="ru-RU" sz="2400" b="1" cap="none" spc="0" dirty="0">
                <a:ln w="11430">
                  <a:solidFill>
                    <a:srgbClr val="663300"/>
                  </a:solidFill>
                </a:ln>
                <a:solidFill>
                  <a:srgbClr val="6633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Constantia" pitchFamily="18" charset="0"/>
              </a:endParaRPr>
            </a:p>
          </p:txBody>
        </p:sp>
      </p:grpSp>
      <p:sp>
        <p:nvSpPr>
          <p:cNvPr id="1026" name="Firewall"/>
          <p:cNvSpPr>
            <a:spLocks noEditPoints="1" noChangeArrowheads="1"/>
          </p:cNvSpPr>
          <p:nvPr/>
        </p:nvSpPr>
        <p:spPr bwMode="auto">
          <a:xfrm>
            <a:off x="571472" y="3429000"/>
            <a:ext cx="8286808" cy="357189"/>
          </a:xfrm>
          <a:custGeom>
            <a:avLst/>
            <a:gdLst>
              <a:gd name="T0" fmla="*/ 0 w 21600"/>
              <a:gd name="T1" fmla="*/ 0 h 21600"/>
              <a:gd name="T2" fmla="*/ 10800 w 21600"/>
              <a:gd name="T3" fmla="*/ 0 h 21600"/>
              <a:gd name="T4" fmla="*/ 21600 w 21600"/>
              <a:gd name="T5" fmla="*/ 0 h 21600"/>
              <a:gd name="T6" fmla="*/ 21060 w 21600"/>
              <a:gd name="T7" fmla="*/ 10800 h 21600"/>
              <a:gd name="T8" fmla="*/ 21060 w 21600"/>
              <a:gd name="T9" fmla="*/ 21600 h 21600"/>
              <a:gd name="T10" fmla="*/ 10800 w 21600"/>
              <a:gd name="T11" fmla="*/ 21600 h 21600"/>
              <a:gd name="T12" fmla="*/ 540 w 21600"/>
              <a:gd name="T13" fmla="*/ 21600 h 21600"/>
              <a:gd name="T14" fmla="*/ 540 w 21600"/>
              <a:gd name="T15" fmla="*/ 10800 h 21600"/>
              <a:gd name="T16" fmla="*/ 761 w 21600"/>
              <a:gd name="T17" fmla="*/ 22454 h 21600"/>
              <a:gd name="T18" fmla="*/ 21069 w 21600"/>
              <a:gd name="T19" fmla="*/ 32282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 extrusionOk="0">
                <a:moveTo>
                  <a:pt x="540" y="4628"/>
                </a:moveTo>
                <a:lnTo>
                  <a:pt x="0" y="4628"/>
                </a:lnTo>
                <a:lnTo>
                  <a:pt x="0" y="0"/>
                </a:lnTo>
                <a:lnTo>
                  <a:pt x="21600" y="0"/>
                </a:lnTo>
                <a:lnTo>
                  <a:pt x="21600" y="4628"/>
                </a:lnTo>
                <a:lnTo>
                  <a:pt x="21060" y="4628"/>
                </a:lnTo>
                <a:lnTo>
                  <a:pt x="21060" y="21600"/>
                </a:lnTo>
                <a:lnTo>
                  <a:pt x="540" y="21600"/>
                </a:lnTo>
                <a:lnTo>
                  <a:pt x="540" y="4628"/>
                </a:lnTo>
                <a:close/>
              </a:path>
              <a:path w="21600" h="21600" extrusionOk="0">
                <a:moveTo>
                  <a:pt x="540" y="4628"/>
                </a:moveTo>
                <a:lnTo>
                  <a:pt x="540" y="6171"/>
                </a:lnTo>
                <a:lnTo>
                  <a:pt x="2700" y="6171"/>
                </a:lnTo>
                <a:lnTo>
                  <a:pt x="2700" y="4628"/>
                </a:lnTo>
                <a:lnTo>
                  <a:pt x="540" y="4628"/>
                </a:lnTo>
                <a:close/>
              </a:path>
              <a:path w="21600" h="21600" extrusionOk="0">
                <a:moveTo>
                  <a:pt x="2700" y="4628"/>
                </a:moveTo>
                <a:lnTo>
                  <a:pt x="2700" y="6171"/>
                </a:lnTo>
                <a:lnTo>
                  <a:pt x="4860" y="6171"/>
                </a:lnTo>
                <a:lnTo>
                  <a:pt x="4860" y="4628"/>
                </a:lnTo>
                <a:lnTo>
                  <a:pt x="2700" y="4628"/>
                </a:lnTo>
                <a:close/>
              </a:path>
              <a:path w="21600" h="21600" extrusionOk="0">
                <a:moveTo>
                  <a:pt x="4860" y="4628"/>
                </a:moveTo>
                <a:lnTo>
                  <a:pt x="4860" y="6171"/>
                </a:lnTo>
                <a:lnTo>
                  <a:pt x="7020" y="6171"/>
                </a:lnTo>
                <a:lnTo>
                  <a:pt x="7020" y="4628"/>
                </a:lnTo>
                <a:lnTo>
                  <a:pt x="4860" y="4628"/>
                </a:lnTo>
                <a:close/>
              </a:path>
              <a:path w="21600" h="21600" extrusionOk="0">
                <a:moveTo>
                  <a:pt x="7020" y="4628"/>
                </a:moveTo>
                <a:lnTo>
                  <a:pt x="7020" y="6171"/>
                </a:lnTo>
                <a:lnTo>
                  <a:pt x="9180" y="6171"/>
                </a:lnTo>
                <a:lnTo>
                  <a:pt x="9180" y="4628"/>
                </a:lnTo>
                <a:lnTo>
                  <a:pt x="7020" y="4628"/>
                </a:lnTo>
                <a:close/>
              </a:path>
              <a:path w="21600" h="21600" extrusionOk="0">
                <a:moveTo>
                  <a:pt x="9180" y="4628"/>
                </a:moveTo>
                <a:lnTo>
                  <a:pt x="9180" y="6171"/>
                </a:lnTo>
                <a:lnTo>
                  <a:pt x="11340" y="6171"/>
                </a:lnTo>
                <a:lnTo>
                  <a:pt x="11340" y="4628"/>
                </a:lnTo>
                <a:lnTo>
                  <a:pt x="9180" y="4628"/>
                </a:lnTo>
                <a:close/>
              </a:path>
              <a:path w="21600" h="21600" extrusionOk="0">
                <a:moveTo>
                  <a:pt x="11340" y="4628"/>
                </a:moveTo>
                <a:lnTo>
                  <a:pt x="11340" y="6171"/>
                </a:lnTo>
                <a:lnTo>
                  <a:pt x="13500" y="6171"/>
                </a:lnTo>
                <a:lnTo>
                  <a:pt x="13500" y="4628"/>
                </a:lnTo>
                <a:lnTo>
                  <a:pt x="11340" y="4628"/>
                </a:lnTo>
                <a:close/>
              </a:path>
              <a:path w="21600" h="21600" extrusionOk="0">
                <a:moveTo>
                  <a:pt x="13500" y="4628"/>
                </a:moveTo>
                <a:lnTo>
                  <a:pt x="13500" y="6171"/>
                </a:lnTo>
                <a:lnTo>
                  <a:pt x="15660" y="6171"/>
                </a:lnTo>
                <a:lnTo>
                  <a:pt x="15660" y="4628"/>
                </a:lnTo>
                <a:lnTo>
                  <a:pt x="13500" y="4628"/>
                </a:lnTo>
                <a:close/>
              </a:path>
              <a:path w="21600" h="21600" extrusionOk="0">
                <a:moveTo>
                  <a:pt x="15660" y="4628"/>
                </a:moveTo>
                <a:lnTo>
                  <a:pt x="15660" y="6171"/>
                </a:lnTo>
                <a:lnTo>
                  <a:pt x="17820" y="6171"/>
                </a:lnTo>
                <a:lnTo>
                  <a:pt x="17820" y="4628"/>
                </a:lnTo>
                <a:lnTo>
                  <a:pt x="15660" y="4628"/>
                </a:lnTo>
                <a:close/>
              </a:path>
              <a:path w="21600" h="21600" extrusionOk="0">
                <a:moveTo>
                  <a:pt x="17820" y="4628"/>
                </a:moveTo>
                <a:lnTo>
                  <a:pt x="17820" y="6171"/>
                </a:lnTo>
                <a:lnTo>
                  <a:pt x="19980" y="6171"/>
                </a:lnTo>
                <a:lnTo>
                  <a:pt x="19980" y="4628"/>
                </a:lnTo>
                <a:lnTo>
                  <a:pt x="17820" y="4628"/>
                </a:lnTo>
                <a:close/>
              </a:path>
              <a:path w="21600" h="21600" extrusionOk="0">
                <a:moveTo>
                  <a:pt x="1620" y="6171"/>
                </a:moveTo>
                <a:lnTo>
                  <a:pt x="1620" y="7714"/>
                </a:lnTo>
                <a:lnTo>
                  <a:pt x="3779" y="7714"/>
                </a:lnTo>
                <a:lnTo>
                  <a:pt x="3779" y="6171"/>
                </a:lnTo>
                <a:lnTo>
                  <a:pt x="1620" y="6171"/>
                </a:lnTo>
                <a:close/>
              </a:path>
              <a:path w="21600" h="21600" extrusionOk="0">
                <a:moveTo>
                  <a:pt x="3779" y="6171"/>
                </a:moveTo>
                <a:lnTo>
                  <a:pt x="3779" y="7714"/>
                </a:lnTo>
                <a:lnTo>
                  <a:pt x="5940" y="7714"/>
                </a:lnTo>
                <a:lnTo>
                  <a:pt x="5940" y="6171"/>
                </a:lnTo>
                <a:lnTo>
                  <a:pt x="3779" y="6171"/>
                </a:lnTo>
                <a:close/>
              </a:path>
              <a:path w="21600" h="21600" extrusionOk="0">
                <a:moveTo>
                  <a:pt x="5940" y="6171"/>
                </a:moveTo>
                <a:lnTo>
                  <a:pt x="5940" y="7714"/>
                </a:lnTo>
                <a:lnTo>
                  <a:pt x="8100" y="7714"/>
                </a:lnTo>
                <a:lnTo>
                  <a:pt x="8100" y="6171"/>
                </a:lnTo>
                <a:lnTo>
                  <a:pt x="5940" y="6171"/>
                </a:lnTo>
                <a:close/>
              </a:path>
              <a:path w="21600" h="21600" extrusionOk="0">
                <a:moveTo>
                  <a:pt x="8100" y="6171"/>
                </a:moveTo>
                <a:lnTo>
                  <a:pt x="8100" y="7714"/>
                </a:lnTo>
                <a:lnTo>
                  <a:pt x="10260" y="7714"/>
                </a:lnTo>
                <a:lnTo>
                  <a:pt x="10260" y="6171"/>
                </a:lnTo>
                <a:lnTo>
                  <a:pt x="8100" y="6171"/>
                </a:lnTo>
                <a:close/>
              </a:path>
              <a:path w="21600" h="21600" extrusionOk="0">
                <a:moveTo>
                  <a:pt x="10260" y="6171"/>
                </a:moveTo>
                <a:lnTo>
                  <a:pt x="10260" y="7714"/>
                </a:lnTo>
                <a:lnTo>
                  <a:pt x="12419" y="7714"/>
                </a:lnTo>
                <a:lnTo>
                  <a:pt x="12419" y="6171"/>
                </a:lnTo>
                <a:lnTo>
                  <a:pt x="10260" y="6171"/>
                </a:lnTo>
                <a:close/>
              </a:path>
              <a:path w="21600" h="21600" extrusionOk="0">
                <a:moveTo>
                  <a:pt x="12419" y="6171"/>
                </a:moveTo>
                <a:lnTo>
                  <a:pt x="12419" y="7714"/>
                </a:lnTo>
                <a:lnTo>
                  <a:pt x="14580" y="7714"/>
                </a:lnTo>
                <a:lnTo>
                  <a:pt x="14580" y="6171"/>
                </a:lnTo>
                <a:lnTo>
                  <a:pt x="12419" y="6171"/>
                </a:lnTo>
                <a:close/>
              </a:path>
              <a:path w="21600" h="21600" extrusionOk="0">
                <a:moveTo>
                  <a:pt x="14580" y="6171"/>
                </a:moveTo>
                <a:lnTo>
                  <a:pt x="14580" y="7714"/>
                </a:lnTo>
                <a:lnTo>
                  <a:pt x="16740" y="7714"/>
                </a:lnTo>
                <a:lnTo>
                  <a:pt x="16740" y="6171"/>
                </a:lnTo>
                <a:lnTo>
                  <a:pt x="14580" y="6171"/>
                </a:lnTo>
                <a:close/>
              </a:path>
              <a:path w="21600" h="21600" extrusionOk="0">
                <a:moveTo>
                  <a:pt x="16740" y="6171"/>
                </a:moveTo>
                <a:lnTo>
                  <a:pt x="16740" y="7714"/>
                </a:lnTo>
                <a:lnTo>
                  <a:pt x="18900" y="7714"/>
                </a:lnTo>
                <a:lnTo>
                  <a:pt x="18900" y="6171"/>
                </a:lnTo>
                <a:lnTo>
                  <a:pt x="16740" y="6171"/>
                </a:lnTo>
                <a:close/>
              </a:path>
              <a:path w="21600" h="21600" extrusionOk="0">
                <a:moveTo>
                  <a:pt x="18900" y="6171"/>
                </a:moveTo>
                <a:lnTo>
                  <a:pt x="18900" y="7714"/>
                </a:lnTo>
                <a:lnTo>
                  <a:pt x="21060" y="7714"/>
                </a:lnTo>
                <a:lnTo>
                  <a:pt x="21060" y="6171"/>
                </a:lnTo>
                <a:lnTo>
                  <a:pt x="18900" y="6171"/>
                </a:lnTo>
                <a:close/>
              </a:path>
              <a:path w="21600" h="21600" extrusionOk="0">
                <a:moveTo>
                  <a:pt x="540" y="7714"/>
                </a:moveTo>
                <a:lnTo>
                  <a:pt x="540" y="9257"/>
                </a:lnTo>
                <a:lnTo>
                  <a:pt x="2700" y="9257"/>
                </a:lnTo>
                <a:lnTo>
                  <a:pt x="2700" y="7714"/>
                </a:lnTo>
                <a:lnTo>
                  <a:pt x="540" y="7714"/>
                </a:lnTo>
                <a:close/>
              </a:path>
              <a:path w="21600" h="21600" extrusionOk="0">
                <a:moveTo>
                  <a:pt x="2700" y="7714"/>
                </a:moveTo>
                <a:lnTo>
                  <a:pt x="2700" y="9257"/>
                </a:lnTo>
                <a:lnTo>
                  <a:pt x="4860" y="9257"/>
                </a:lnTo>
                <a:lnTo>
                  <a:pt x="4860" y="7714"/>
                </a:lnTo>
                <a:lnTo>
                  <a:pt x="2700" y="7714"/>
                </a:lnTo>
                <a:close/>
              </a:path>
              <a:path w="21600" h="21600" extrusionOk="0">
                <a:moveTo>
                  <a:pt x="4860" y="7714"/>
                </a:moveTo>
                <a:lnTo>
                  <a:pt x="4860" y="9257"/>
                </a:lnTo>
                <a:lnTo>
                  <a:pt x="7020" y="9257"/>
                </a:lnTo>
                <a:lnTo>
                  <a:pt x="7020" y="7714"/>
                </a:lnTo>
                <a:lnTo>
                  <a:pt x="4860" y="7714"/>
                </a:lnTo>
                <a:close/>
              </a:path>
              <a:path w="21600" h="21600" extrusionOk="0">
                <a:moveTo>
                  <a:pt x="7020" y="7714"/>
                </a:moveTo>
                <a:lnTo>
                  <a:pt x="7020" y="9257"/>
                </a:lnTo>
                <a:lnTo>
                  <a:pt x="9180" y="9257"/>
                </a:lnTo>
                <a:lnTo>
                  <a:pt x="9180" y="7714"/>
                </a:lnTo>
                <a:lnTo>
                  <a:pt x="7020" y="7714"/>
                </a:lnTo>
                <a:close/>
              </a:path>
              <a:path w="21600" h="21600" extrusionOk="0">
                <a:moveTo>
                  <a:pt x="9180" y="7714"/>
                </a:moveTo>
                <a:lnTo>
                  <a:pt x="9180" y="9257"/>
                </a:lnTo>
                <a:lnTo>
                  <a:pt x="11340" y="9257"/>
                </a:lnTo>
                <a:lnTo>
                  <a:pt x="11340" y="7714"/>
                </a:lnTo>
                <a:lnTo>
                  <a:pt x="9180" y="7714"/>
                </a:lnTo>
                <a:close/>
              </a:path>
              <a:path w="21600" h="21600" extrusionOk="0">
                <a:moveTo>
                  <a:pt x="11340" y="7714"/>
                </a:moveTo>
                <a:lnTo>
                  <a:pt x="11340" y="9257"/>
                </a:lnTo>
                <a:lnTo>
                  <a:pt x="13500" y="9257"/>
                </a:lnTo>
                <a:lnTo>
                  <a:pt x="13500" y="7714"/>
                </a:lnTo>
                <a:lnTo>
                  <a:pt x="11340" y="7714"/>
                </a:lnTo>
                <a:close/>
              </a:path>
              <a:path w="21600" h="21600" extrusionOk="0">
                <a:moveTo>
                  <a:pt x="13500" y="7714"/>
                </a:moveTo>
                <a:lnTo>
                  <a:pt x="13500" y="9257"/>
                </a:lnTo>
                <a:lnTo>
                  <a:pt x="15660" y="9257"/>
                </a:lnTo>
                <a:lnTo>
                  <a:pt x="15660" y="7714"/>
                </a:lnTo>
                <a:lnTo>
                  <a:pt x="13500" y="7714"/>
                </a:lnTo>
                <a:close/>
              </a:path>
              <a:path w="21600" h="21600" extrusionOk="0">
                <a:moveTo>
                  <a:pt x="15660" y="7714"/>
                </a:moveTo>
                <a:lnTo>
                  <a:pt x="15660" y="9257"/>
                </a:lnTo>
                <a:lnTo>
                  <a:pt x="17820" y="9257"/>
                </a:lnTo>
                <a:lnTo>
                  <a:pt x="17820" y="7714"/>
                </a:lnTo>
                <a:lnTo>
                  <a:pt x="15660" y="7714"/>
                </a:lnTo>
                <a:close/>
              </a:path>
              <a:path w="21600" h="21600" extrusionOk="0">
                <a:moveTo>
                  <a:pt x="17820" y="7714"/>
                </a:moveTo>
                <a:lnTo>
                  <a:pt x="17820" y="9257"/>
                </a:lnTo>
                <a:lnTo>
                  <a:pt x="19980" y="9257"/>
                </a:lnTo>
                <a:lnTo>
                  <a:pt x="19980" y="7714"/>
                </a:lnTo>
                <a:lnTo>
                  <a:pt x="17820" y="7714"/>
                </a:lnTo>
                <a:close/>
              </a:path>
              <a:path w="21600" h="21600" extrusionOk="0">
                <a:moveTo>
                  <a:pt x="1620" y="9257"/>
                </a:moveTo>
                <a:lnTo>
                  <a:pt x="1620" y="10800"/>
                </a:lnTo>
                <a:lnTo>
                  <a:pt x="3779" y="10800"/>
                </a:lnTo>
                <a:lnTo>
                  <a:pt x="3779" y="9257"/>
                </a:lnTo>
                <a:lnTo>
                  <a:pt x="1620" y="9257"/>
                </a:lnTo>
                <a:close/>
              </a:path>
              <a:path w="21600" h="21600" extrusionOk="0">
                <a:moveTo>
                  <a:pt x="3779" y="9257"/>
                </a:moveTo>
                <a:lnTo>
                  <a:pt x="3779" y="10800"/>
                </a:lnTo>
                <a:lnTo>
                  <a:pt x="5940" y="10800"/>
                </a:lnTo>
                <a:lnTo>
                  <a:pt x="5940" y="9257"/>
                </a:lnTo>
                <a:lnTo>
                  <a:pt x="3779" y="9257"/>
                </a:lnTo>
                <a:close/>
              </a:path>
              <a:path w="21600" h="21600" extrusionOk="0">
                <a:moveTo>
                  <a:pt x="5940" y="9257"/>
                </a:moveTo>
                <a:lnTo>
                  <a:pt x="5940" y="10800"/>
                </a:lnTo>
                <a:lnTo>
                  <a:pt x="8100" y="10800"/>
                </a:lnTo>
                <a:lnTo>
                  <a:pt x="8100" y="9257"/>
                </a:lnTo>
                <a:lnTo>
                  <a:pt x="5940" y="9257"/>
                </a:lnTo>
                <a:close/>
              </a:path>
              <a:path w="21600" h="21600" extrusionOk="0">
                <a:moveTo>
                  <a:pt x="8100" y="9257"/>
                </a:moveTo>
                <a:lnTo>
                  <a:pt x="8100" y="10800"/>
                </a:lnTo>
                <a:lnTo>
                  <a:pt x="10260" y="10800"/>
                </a:lnTo>
                <a:lnTo>
                  <a:pt x="10260" y="9257"/>
                </a:lnTo>
                <a:lnTo>
                  <a:pt x="8100" y="9257"/>
                </a:lnTo>
                <a:close/>
              </a:path>
              <a:path w="21600" h="21600" extrusionOk="0">
                <a:moveTo>
                  <a:pt x="10260" y="9257"/>
                </a:moveTo>
                <a:lnTo>
                  <a:pt x="10260" y="10800"/>
                </a:lnTo>
                <a:lnTo>
                  <a:pt x="12419" y="10800"/>
                </a:lnTo>
                <a:lnTo>
                  <a:pt x="12419" y="9257"/>
                </a:lnTo>
                <a:lnTo>
                  <a:pt x="10260" y="9257"/>
                </a:lnTo>
                <a:close/>
              </a:path>
              <a:path w="21600" h="21600" extrusionOk="0">
                <a:moveTo>
                  <a:pt x="12419" y="9257"/>
                </a:moveTo>
                <a:lnTo>
                  <a:pt x="12419" y="10800"/>
                </a:lnTo>
                <a:lnTo>
                  <a:pt x="14580" y="10800"/>
                </a:lnTo>
                <a:lnTo>
                  <a:pt x="14580" y="9257"/>
                </a:lnTo>
                <a:lnTo>
                  <a:pt x="12419" y="9257"/>
                </a:lnTo>
                <a:close/>
              </a:path>
              <a:path w="21600" h="21600" extrusionOk="0">
                <a:moveTo>
                  <a:pt x="14580" y="9257"/>
                </a:moveTo>
                <a:lnTo>
                  <a:pt x="14580" y="10800"/>
                </a:lnTo>
                <a:lnTo>
                  <a:pt x="16740" y="10800"/>
                </a:lnTo>
                <a:lnTo>
                  <a:pt x="16740" y="9257"/>
                </a:lnTo>
                <a:lnTo>
                  <a:pt x="14580" y="9257"/>
                </a:lnTo>
                <a:close/>
              </a:path>
              <a:path w="21600" h="21600" extrusionOk="0">
                <a:moveTo>
                  <a:pt x="16740" y="9257"/>
                </a:moveTo>
                <a:lnTo>
                  <a:pt x="16740" y="10800"/>
                </a:lnTo>
                <a:lnTo>
                  <a:pt x="18900" y="10800"/>
                </a:lnTo>
                <a:lnTo>
                  <a:pt x="18900" y="9257"/>
                </a:lnTo>
                <a:lnTo>
                  <a:pt x="16740" y="9257"/>
                </a:lnTo>
                <a:close/>
              </a:path>
              <a:path w="21600" h="21600" extrusionOk="0">
                <a:moveTo>
                  <a:pt x="18900" y="9257"/>
                </a:moveTo>
                <a:lnTo>
                  <a:pt x="18900" y="10800"/>
                </a:lnTo>
                <a:lnTo>
                  <a:pt x="21060" y="10800"/>
                </a:lnTo>
                <a:lnTo>
                  <a:pt x="21060" y="9257"/>
                </a:lnTo>
                <a:lnTo>
                  <a:pt x="18900" y="9257"/>
                </a:lnTo>
                <a:close/>
              </a:path>
              <a:path w="21600" h="21600" extrusionOk="0">
                <a:moveTo>
                  <a:pt x="540" y="10800"/>
                </a:moveTo>
                <a:lnTo>
                  <a:pt x="540" y="12342"/>
                </a:lnTo>
                <a:lnTo>
                  <a:pt x="2700" y="12342"/>
                </a:lnTo>
                <a:lnTo>
                  <a:pt x="2700" y="10800"/>
                </a:lnTo>
                <a:lnTo>
                  <a:pt x="540" y="10800"/>
                </a:lnTo>
                <a:close/>
              </a:path>
              <a:path w="21600" h="21600" extrusionOk="0">
                <a:moveTo>
                  <a:pt x="2700" y="10800"/>
                </a:moveTo>
                <a:lnTo>
                  <a:pt x="2700" y="12342"/>
                </a:lnTo>
                <a:lnTo>
                  <a:pt x="4860" y="12342"/>
                </a:lnTo>
                <a:lnTo>
                  <a:pt x="4860" y="10800"/>
                </a:lnTo>
                <a:lnTo>
                  <a:pt x="2700" y="10800"/>
                </a:lnTo>
                <a:close/>
              </a:path>
              <a:path w="21600" h="21600" extrusionOk="0">
                <a:moveTo>
                  <a:pt x="4860" y="10800"/>
                </a:moveTo>
                <a:lnTo>
                  <a:pt x="4860" y="12342"/>
                </a:lnTo>
                <a:lnTo>
                  <a:pt x="7020" y="12342"/>
                </a:lnTo>
                <a:lnTo>
                  <a:pt x="7020" y="10800"/>
                </a:lnTo>
                <a:lnTo>
                  <a:pt x="4860" y="10800"/>
                </a:lnTo>
                <a:close/>
              </a:path>
              <a:path w="21600" h="21600" extrusionOk="0">
                <a:moveTo>
                  <a:pt x="7020" y="10800"/>
                </a:moveTo>
                <a:lnTo>
                  <a:pt x="7020" y="12342"/>
                </a:lnTo>
                <a:lnTo>
                  <a:pt x="9180" y="12342"/>
                </a:lnTo>
                <a:lnTo>
                  <a:pt x="9180" y="10800"/>
                </a:lnTo>
                <a:lnTo>
                  <a:pt x="7020" y="10800"/>
                </a:lnTo>
                <a:close/>
              </a:path>
              <a:path w="21600" h="21600" extrusionOk="0">
                <a:moveTo>
                  <a:pt x="9180" y="10800"/>
                </a:moveTo>
                <a:lnTo>
                  <a:pt x="9180" y="12342"/>
                </a:lnTo>
                <a:lnTo>
                  <a:pt x="11340" y="12342"/>
                </a:lnTo>
                <a:lnTo>
                  <a:pt x="11340" y="10800"/>
                </a:lnTo>
                <a:lnTo>
                  <a:pt x="9180" y="10800"/>
                </a:lnTo>
                <a:close/>
              </a:path>
              <a:path w="21600" h="21600" extrusionOk="0">
                <a:moveTo>
                  <a:pt x="11340" y="10800"/>
                </a:moveTo>
                <a:lnTo>
                  <a:pt x="11340" y="12342"/>
                </a:lnTo>
                <a:lnTo>
                  <a:pt x="13500" y="12342"/>
                </a:lnTo>
                <a:lnTo>
                  <a:pt x="13500" y="10800"/>
                </a:lnTo>
                <a:lnTo>
                  <a:pt x="11340" y="10800"/>
                </a:lnTo>
                <a:close/>
              </a:path>
              <a:path w="21600" h="21600" extrusionOk="0">
                <a:moveTo>
                  <a:pt x="13500" y="10800"/>
                </a:moveTo>
                <a:lnTo>
                  <a:pt x="13500" y="12342"/>
                </a:lnTo>
                <a:lnTo>
                  <a:pt x="15660" y="12342"/>
                </a:lnTo>
                <a:lnTo>
                  <a:pt x="15660" y="10800"/>
                </a:lnTo>
                <a:lnTo>
                  <a:pt x="13500" y="10800"/>
                </a:lnTo>
                <a:close/>
              </a:path>
              <a:path w="21600" h="21600" extrusionOk="0">
                <a:moveTo>
                  <a:pt x="15660" y="10800"/>
                </a:moveTo>
                <a:lnTo>
                  <a:pt x="15660" y="12342"/>
                </a:lnTo>
                <a:lnTo>
                  <a:pt x="17820" y="12342"/>
                </a:lnTo>
                <a:lnTo>
                  <a:pt x="17820" y="10800"/>
                </a:lnTo>
                <a:lnTo>
                  <a:pt x="15660" y="10800"/>
                </a:lnTo>
                <a:close/>
              </a:path>
              <a:path w="21600" h="21600" extrusionOk="0">
                <a:moveTo>
                  <a:pt x="17820" y="10800"/>
                </a:moveTo>
                <a:lnTo>
                  <a:pt x="17820" y="12342"/>
                </a:lnTo>
                <a:lnTo>
                  <a:pt x="19980" y="12342"/>
                </a:lnTo>
                <a:lnTo>
                  <a:pt x="19980" y="10800"/>
                </a:lnTo>
                <a:lnTo>
                  <a:pt x="17820" y="10800"/>
                </a:lnTo>
                <a:close/>
              </a:path>
              <a:path w="21600" h="21600" extrusionOk="0">
                <a:moveTo>
                  <a:pt x="1620" y="12342"/>
                </a:moveTo>
                <a:lnTo>
                  <a:pt x="1620" y="13885"/>
                </a:lnTo>
                <a:lnTo>
                  <a:pt x="3779" y="13885"/>
                </a:lnTo>
                <a:lnTo>
                  <a:pt x="3779" y="12342"/>
                </a:lnTo>
                <a:lnTo>
                  <a:pt x="1620" y="12342"/>
                </a:lnTo>
                <a:close/>
              </a:path>
              <a:path w="21600" h="21600" extrusionOk="0">
                <a:moveTo>
                  <a:pt x="3779" y="12342"/>
                </a:moveTo>
                <a:lnTo>
                  <a:pt x="3779" y="13885"/>
                </a:lnTo>
                <a:lnTo>
                  <a:pt x="5940" y="13885"/>
                </a:lnTo>
                <a:lnTo>
                  <a:pt x="5940" y="12342"/>
                </a:lnTo>
                <a:lnTo>
                  <a:pt x="3779" y="12342"/>
                </a:lnTo>
                <a:close/>
              </a:path>
              <a:path w="21600" h="21600" extrusionOk="0">
                <a:moveTo>
                  <a:pt x="5940" y="12342"/>
                </a:moveTo>
                <a:lnTo>
                  <a:pt x="5940" y="13885"/>
                </a:lnTo>
                <a:lnTo>
                  <a:pt x="8100" y="13885"/>
                </a:lnTo>
                <a:lnTo>
                  <a:pt x="8100" y="12342"/>
                </a:lnTo>
                <a:lnTo>
                  <a:pt x="5940" y="12342"/>
                </a:lnTo>
                <a:close/>
              </a:path>
              <a:path w="21600" h="21600" extrusionOk="0">
                <a:moveTo>
                  <a:pt x="8100" y="12342"/>
                </a:moveTo>
                <a:lnTo>
                  <a:pt x="8100" y="13885"/>
                </a:lnTo>
                <a:lnTo>
                  <a:pt x="10260" y="13885"/>
                </a:lnTo>
                <a:lnTo>
                  <a:pt x="10260" y="12342"/>
                </a:lnTo>
                <a:lnTo>
                  <a:pt x="8100" y="12342"/>
                </a:lnTo>
                <a:close/>
              </a:path>
              <a:path w="21600" h="21600" extrusionOk="0">
                <a:moveTo>
                  <a:pt x="10260" y="12342"/>
                </a:moveTo>
                <a:lnTo>
                  <a:pt x="10260" y="13885"/>
                </a:lnTo>
                <a:lnTo>
                  <a:pt x="12419" y="13885"/>
                </a:lnTo>
                <a:lnTo>
                  <a:pt x="12419" y="12342"/>
                </a:lnTo>
                <a:lnTo>
                  <a:pt x="10260" y="12342"/>
                </a:lnTo>
                <a:close/>
              </a:path>
              <a:path w="21600" h="21600" extrusionOk="0">
                <a:moveTo>
                  <a:pt x="12419" y="12342"/>
                </a:moveTo>
                <a:lnTo>
                  <a:pt x="12419" y="13885"/>
                </a:lnTo>
                <a:lnTo>
                  <a:pt x="14580" y="13885"/>
                </a:lnTo>
                <a:lnTo>
                  <a:pt x="14580" y="12342"/>
                </a:lnTo>
                <a:lnTo>
                  <a:pt x="12419" y="12342"/>
                </a:lnTo>
                <a:close/>
              </a:path>
              <a:path w="21600" h="21600" extrusionOk="0">
                <a:moveTo>
                  <a:pt x="14580" y="12342"/>
                </a:moveTo>
                <a:lnTo>
                  <a:pt x="14580" y="13885"/>
                </a:lnTo>
                <a:lnTo>
                  <a:pt x="16740" y="13885"/>
                </a:lnTo>
                <a:lnTo>
                  <a:pt x="16740" y="12342"/>
                </a:lnTo>
                <a:lnTo>
                  <a:pt x="14580" y="12342"/>
                </a:lnTo>
                <a:close/>
              </a:path>
              <a:path w="21600" h="21600" extrusionOk="0">
                <a:moveTo>
                  <a:pt x="16740" y="12342"/>
                </a:moveTo>
                <a:lnTo>
                  <a:pt x="16740" y="13885"/>
                </a:lnTo>
                <a:lnTo>
                  <a:pt x="18900" y="13885"/>
                </a:lnTo>
                <a:lnTo>
                  <a:pt x="18900" y="12342"/>
                </a:lnTo>
                <a:lnTo>
                  <a:pt x="16740" y="12342"/>
                </a:lnTo>
                <a:close/>
              </a:path>
              <a:path w="21600" h="21600" extrusionOk="0">
                <a:moveTo>
                  <a:pt x="18900" y="12342"/>
                </a:moveTo>
                <a:lnTo>
                  <a:pt x="18900" y="13885"/>
                </a:lnTo>
                <a:lnTo>
                  <a:pt x="21060" y="13885"/>
                </a:lnTo>
                <a:lnTo>
                  <a:pt x="21060" y="12342"/>
                </a:lnTo>
                <a:lnTo>
                  <a:pt x="18900" y="12342"/>
                </a:lnTo>
                <a:close/>
              </a:path>
              <a:path w="21600" h="21600" extrusionOk="0">
                <a:moveTo>
                  <a:pt x="540" y="13885"/>
                </a:moveTo>
                <a:lnTo>
                  <a:pt x="540" y="15428"/>
                </a:lnTo>
                <a:lnTo>
                  <a:pt x="2700" y="15428"/>
                </a:lnTo>
                <a:lnTo>
                  <a:pt x="2700" y="13885"/>
                </a:lnTo>
                <a:lnTo>
                  <a:pt x="540" y="13885"/>
                </a:lnTo>
                <a:close/>
              </a:path>
              <a:path w="21600" h="21600" extrusionOk="0">
                <a:moveTo>
                  <a:pt x="2700" y="13885"/>
                </a:moveTo>
                <a:lnTo>
                  <a:pt x="2700" y="15428"/>
                </a:lnTo>
                <a:lnTo>
                  <a:pt x="4860" y="15428"/>
                </a:lnTo>
                <a:lnTo>
                  <a:pt x="4860" y="13885"/>
                </a:lnTo>
                <a:lnTo>
                  <a:pt x="2700" y="13885"/>
                </a:lnTo>
                <a:close/>
              </a:path>
              <a:path w="21600" h="21600" extrusionOk="0">
                <a:moveTo>
                  <a:pt x="4860" y="13885"/>
                </a:moveTo>
                <a:lnTo>
                  <a:pt x="4860" y="15428"/>
                </a:lnTo>
                <a:lnTo>
                  <a:pt x="7020" y="15428"/>
                </a:lnTo>
                <a:lnTo>
                  <a:pt x="7020" y="13885"/>
                </a:lnTo>
                <a:lnTo>
                  <a:pt x="4860" y="13885"/>
                </a:lnTo>
                <a:close/>
              </a:path>
              <a:path w="21600" h="21600" extrusionOk="0">
                <a:moveTo>
                  <a:pt x="7020" y="13885"/>
                </a:moveTo>
                <a:lnTo>
                  <a:pt x="7020" y="15428"/>
                </a:lnTo>
                <a:lnTo>
                  <a:pt x="9180" y="15428"/>
                </a:lnTo>
                <a:lnTo>
                  <a:pt x="9180" y="13885"/>
                </a:lnTo>
                <a:lnTo>
                  <a:pt x="7020" y="13885"/>
                </a:lnTo>
                <a:close/>
              </a:path>
              <a:path w="21600" h="21600" extrusionOk="0">
                <a:moveTo>
                  <a:pt x="9180" y="13885"/>
                </a:moveTo>
                <a:lnTo>
                  <a:pt x="9180" y="15428"/>
                </a:lnTo>
                <a:lnTo>
                  <a:pt x="11340" y="15428"/>
                </a:lnTo>
                <a:lnTo>
                  <a:pt x="11340" y="13885"/>
                </a:lnTo>
                <a:lnTo>
                  <a:pt x="9180" y="13885"/>
                </a:lnTo>
                <a:close/>
              </a:path>
              <a:path w="21600" h="21600" extrusionOk="0">
                <a:moveTo>
                  <a:pt x="11340" y="13885"/>
                </a:moveTo>
                <a:lnTo>
                  <a:pt x="11340" y="15428"/>
                </a:lnTo>
                <a:lnTo>
                  <a:pt x="13500" y="15428"/>
                </a:lnTo>
                <a:lnTo>
                  <a:pt x="13500" y="13885"/>
                </a:lnTo>
                <a:lnTo>
                  <a:pt x="11340" y="13885"/>
                </a:lnTo>
                <a:close/>
              </a:path>
              <a:path w="21600" h="21600" extrusionOk="0">
                <a:moveTo>
                  <a:pt x="13500" y="13885"/>
                </a:moveTo>
                <a:lnTo>
                  <a:pt x="13500" y="15428"/>
                </a:lnTo>
                <a:lnTo>
                  <a:pt x="15660" y="15428"/>
                </a:lnTo>
                <a:lnTo>
                  <a:pt x="15660" y="13885"/>
                </a:lnTo>
                <a:lnTo>
                  <a:pt x="13500" y="13885"/>
                </a:lnTo>
                <a:close/>
              </a:path>
              <a:path w="21600" h="21600" extrusionOk="0">
                <a:moveTo>
                  <a:pt x="15660" y="13885"/>
                </a:moveTo>
                <a:lnTo>
                  <a:pt x="15660" y="15428"/>
                </a:lnTo>
                <a:lnTo>
                  <a:pt x="17820" y="15428"/>
                </a:lnTo>
                <a:lnTo>
                  <a:pt x="17820" y="13885"/>
                </a:lnTo>
                <a:lnTo>
                  <a:pt x="15660" y="13885"/>
                </a:lnTo>
                <a:close/>
              </a:path>
              <a:path w="21600" h="21600" extrusionOk="0">
                <a:moveTo>
                  <a:pt x="17820" y="13885"/>
                </a:moveTo>
                <a:lnTo>
                  <a:pt x="17820" y="15428"/>
                </a:lnTo>
                <a:lnTo>
                  <a:pt x="19980" y="15428"/>
                </a:lnTo>
                <a:lnTo>
                  <a:pt x="19980" y="13885"/>
                </a:lnTo>
                <a:lnTo>
                  <a:pt x="17820" y="13885"/>
                </a:lnTo>
                <a:close/>
              </a:path>
              <a:path w="21600" h="21600" extrusionOk="0">
                <a:moveTo>
                  <a:pt x="1620" y="15428"/>
                </a:moveTo>
                <a:lnTo>
                  <a:pt x="1620" y="16971"/>
                </a:lnTo>
                <a:lnTo>
                  <a:pt x="3779" y="16971"/>
                </a:lnTo>
                <a:lnTo>
                  <a:pt x="3779" y="15428"/>
                </a:lnTo>
                <a:lnTo>
                  <a:pt x="1620" y="15428"/>
                </a:lnTo>
                <a:close/>
              </a:path>
              <a:path w="21600" h="21600" extrusionOk="0">
                <a:moveTo>
                  <a:pt x="3779" y="15428"/>
                </a:moveTo>
                <a:lnTo>
                  <a:pt x="3779" y="16971"/>
                </a:lnTo>
                <a:lnTo>
                  <a:pt x="5940" y="16971"/>
                </a:lnTo>
                <a:lnTo>
                  <a:pt x="5940" y="15428"/>
                </a:lnTo>
                <a:lnTo>
                  <a:pt x="3779" y="15428"/>
                </a:lnTo>
                <a:close/>
              </a:path>
              <a:path w="21600" h="21600" extrusionOk="0">
                <a:moveTo>
                  <a:pt x="5940" y="15428"/>
                </a:moveTo>
                <a:lnTo>
                  <a:pt x="5940" y="16971"/>
                </a:lnTo>
                <a:lnTo>
                  <a:pt x="8100" y="16971"/>
                </a:lnTo>
                <a:lnTo>
                  <a:pt x="8100" y="15428"/>
                </a:lnTo>
                <a:lnTo>
                  <a:pt x="5940" y="15428"/>
                </a:lnTo>
                <a:close/>
              </a:path>
              <a:path w="21600" h="21600" extrusionOk="0">
                <a:moveTo>
                  <a:pt x="8100" y="15428"/>
                </a:moveTo>
                <a:lnTo>
                  <a:pt x="8100" y="16971"/>
                </a:lnTo>
                <a:lnTo>
                  <a:pt x="10260" y="16971"/>
                </a:lnTo>
                <a:lnTo>
                  <a:pt x="10260" y="15428"/>
                </a:lnTo>
                <a:lnTo>
                  <a:pt x="8100" y="15428"/>
                </a:lnTo>
                <a:close/>
              </a:path>
              <a:path w="21600" h="21600" extrusionOk="0">
                <a:moveTo>
                  <a:pt x="10260" y="15428"/>
                </a:moveTo>
                <a:lnTo>
                  <a:pt x="10260" y="16971"/>
                </a:lnTo>
                <a:lnTo>
                  <a:pt x="12419" y="16971"/>
                </a:lnTo>
                <a:lnTo>
                  <a:pt x="12419" y="15428"/>
                </a:lnTo>
                <a:lnTo>
                  <a:pt x="10260" y="15428"/>
                </a:lnTo>
                <a:close/>
              </a:path>
              <a:path w="21600" h="21600" extrusionOk="0">
                <a:moveTo>
                  <a:pt x="12419" y="15428"/>
                </a:moveTo>
                <a:lnTo>
                  <a:pt x="12419" y="16971"/>
                </a:lnTo>
                <a:lnTo>
                  <a:pt x="14580" y="16971"/>
                </a:lnTo>
                <a:lnTo>
                  <a:pt x="14580" y="15428"/>
                </a:lnTo>
                <a:lnTo>
                  <a:pt x="12419" y="15428"/>
                </a:lnTo>
                <a:close/>
              </a:path>
              <a:path w="21600" h="21600" extrusionOk="0">
                <a:moveTo>
                  <a:pt x="14580" y="15428"/>
                </a:moveTo>
                <a:lnTo>
                  <a:pt x="14580" y="16971"/>
                </a:lnTo>
                <a:lnTo>
                  <a:pt x="16740" y="16971"/>
                </a:lnTo>
                <a:lnTo>
                  <a:pt x="16740" y="15428"/>
                </a:lnTo>
                <a:lnTo>
                  <a:pt x="14580" y="15428"/>
                </a:lnTo>
                <a:close/>
              </a:path>
              <a:path w="21600" h="21600" extrusionOk="0">
                <a:moveTo>
                  <a:pt x="16740" y="15428"/>
                </a:moveTo>
                <a:lnTo>
                  <a:pt x="16740" y="16971"/>
                </a:lnTo>
                <a:lnTo>
                  <a:pt x="18900" y="16971"/>
                </a:lnTo>
                <a:lnTo>
                  <a:pt x="18900" y="15428"/>
                </a:lnTo>
                <a:lnTo>
                  <a:pt x="16740" y="15428"/>
                </a:lnTo>
                <a:close/>
              </a:path>
              <a:path w="21600" h="21600" extrusionOk="0">
                <a:moveTo>
                  <a:pt x="18900" y="15428"/>
                </a:moveTo>
                <a:lnTo>
                  <a:pt x="18900" y="16971"/>
                </a:lnTo>
                <a:lnTo>
                  <a:pt x="21060" y="16971"/>
                </a:lnTo>
                <a:lnTo>
                  <a:pt x="21060" y="15428"/>
                </a:lnTo>
                <a:lnTo>
                  <a:pt x="18900" y="15428"/>
                </a:lnTo>
                <a:close/>
              </a:path>
              <a:path w="21600" h="21600" extrusionOk="0">
                <a:moveTo>
                  <a:pt x="540" y="16971"/>
                </a:moveTo>
                <a:lnTo>
                  <a:pt x="540" y="18514"/>
                </a:lnTo>
                <a:lnTo>
                  <a:pt x="2700" y="18514"/>
                </a:lnTo>
                <a:lnTo>
                  <a:pt x="2700" y="16971"/>
                </a:lnTo>
                <a:lnTo>
                  <a:pt x="540" y="16971"/>
                </a:lnTo>
                <a:close/>
              </a:path>
              <a:path w="21600" h="21600" extrusionOk="0">
                <a:moveTo>
                  <a:pt x="2700" y="16971"/>
                </a:moveTo>
                <a:lnTo>
                  <a:pt x="2700" y="18514"/>
                </a:lnTo>
                <a:lnTo>
                  <a:pt x="4860" y="18514"/>
                </a:lnTo>
                <a:lnTo>
                  <a:pt x="4860" y="16971"/>
                </a:lnTo>
                <a:lnTo>
                  <a:pt x="2700" y="16971"/>
                </a:lnTo>
                <a:close/>
              </a:path>
              <a:path w="21600" h="21600" extrusionOk="0">
                <a:moveTo>
                  <a:pt x="4860" y="16971"/>
                </a:moveTo>
                <a:lnTo>
                  <a:pt x="4860" y="18514"/>
                </a:lnTo>
                <a:lnTo>
                  <a:pt x="7020" y="18514"/>
                </a:lnTo>
                <a:lnTo>
                  <a:pt x="7020" y="16971"/>
                </a:lnTo>
                <a:lnTo>
                  <a:pt x="4860" y="16971"/>
                </a:lnTo>
                <a:close/>
              </a:path>
              <a:path w="21600" h="21600" extrusionOk="0">
                <a:moveTo>
                  <a:pt x="7020" y="16971"/>
                </a:moveTo>
                <a:lnTo>
                  <a:pt x="7020" y="18514"/>
                </a:lnTo>
                <a:lnTo>
                  <a:pt x="9180" y="18514"/>
                </a:lnTo>
                <a:lnTo>
                  <a:pt x="9180" y="16971"/>
                </a:lnTo>
                <a:lnTo>
                  <a:pt x="7020" y="16971"/>
                </a:lnTo>
                <a:close/>
              </a:path>
              <a:path w="21600" h="21600" extrusionOk="0">
                <a:moveTo>
                  <a:pt x="9180" y="16971"/>
                </a:moveTo>
                <a:lnTo>
                  <a:pt x="9180" y="18514"/>
                </a:lnTo>
                <a:lnTo>
                  <a:pt x="11340" y="18514"/>
                </a:lnTo>
                <a:lnTo>
                  <a:pt x="11340" y="16971"/>
                </a:lnTo>
                <a:lnTo>
                  <a:pt x="9180" y="16971"/>
                </a:lnTo>
                <a:close/>
              </a:path>
              <a:path w="21600" h="21600" extrusionOk="0">
                <a:moveTo>
                  <a:pt x="11340" y="16971"/>
                </a:moveTo>
                <a:lnTo>
                  <a:pt x="11340" y="18514"/>
                </a:lnTo>
                <a:lnTo>
                  <a:pt x="13500" y="18514"/>
                </a:lnTo>
                <a:lnTo>
                  <a:pt x="13500" y="16971"/>
                </a:lnTo>
                <a:lnTo>
                  <a:pt x="11340" y="16971"/>
                </a:lnTo>
                <a:close/>
              </a:path>
              <a:path w="21600" h="21600" extrusionOk="0">
                <a:moveTo>
                  <a:pt x="13500" y="16971"/>
                </a:moveTo>
                <a:lnTo>
                  <a:pt x="13500" y="18514"/>
                </a:lnTo>
                <a:lnTo>
                  <a:pt x="15660" y="18514"/>
                </a:lnTo>
                <a:lnTo>
                  <a:pt x="15660" y="16971"/>
                </a:lnTo>
                <a:lnTo>
                  <a:pt x="13500" y="16971"/>
                </a:lnTo>
                <a:close/>
              </a:path>
              <a:path w="21600" h="21600" extrusionOk="0">
                <a:moveTo>
                  <a:pt x="15660" y="16971"/>
                </a:moveTo>
                <a:lnTo>
                  <a:pt x="15660" y="18514"/>
                </a:lnTo>
                <a:lnTo>
                  <a:pt x="17820" y="18514"/>
                </a:lnTo>
                <a:lnTo>
                  <a:pt x="17820" y="16971"/>
                </a:lnTo>
                <a:lnTo>
                  <a:pt x="15660" y="16971"/>
                </a:lnTo>
                <a:close/>
              </a:path>
              <a:path w="21600" h="21600" extrusionOk="0">
                <a:moveTo>
                  <a:pt x="17820" y="16971"/>
                </a:moveTo>
                <a:lnTo>
                  <a:pt x="17820" y="18514"/>
                </a:lnTo>
                <a:lnTo>
                  <a:pt x="19980" y="18514"/>
                </a:lnTo>
                <a:lnTo>
                  <a:pt x="19980" y="16971"/>
                </a:lnTo>
                <a:lnTo>
                  <a:pt x="17820" y="16971"/>
                </a:lnTo>
                <a:close/>
              </a:path>
              <a:path w="21600" h="21600" extrusionOk="0">
                <a:moveTo>
                  <a:pt x="1620" y="18514"/>
                </a:moveTo>
                <a:lnTo>
                  <a:pt x="1620" y="20057"/>
                </a:lnTo>
                <a:lnTo>
                  <a:pt x="3779" y="20057"/>
                </a:lnTo>
                <a:lnTo>
                  <a:pt x="3779" y="18514"/>
                </a:lnTo>
                <a:lnTo>
                  <a:pt x="1620" y="18514"/>
                </a:lnTo>
                <a:close/>
              </a:path>
              <a:path w="21600" h="21600" extrusionOk="0">
                <a:moveTo>
                  <a:pt x="3779" y="18514"/>
                </a:moveTo>
                <a:lnTo>
                  <a:pt x="3779" y="20057"/>
                </a:lnTo>
                <a:lnTo>
                  <a:pt x="5940" y="20057"/>
                </a:lnTo>
                <a:lnTo>
                  <a:pt x="5940" y="18514"/>
                </a:lnTo>
                <a:lnTo>
                  <a:pt x="3779" y="18514"/>
                </a:lnTo>
                <a:close/>
              </a:path>
              <a:path w="21600" h="21600" extrusionOk="0">
                <a:moveTo>
                  <a:pt x="5940" y="18514"/>
                </a:moveTo>
                <a:lnTo>
                  <a:pt x="5940" y="20057"/>
                </a:lnTo>
                <a:lnTo>
                  <a:pt x="8100" y="20057"/>
                </a:lnTo>
                <a:lnTo>
                  <a:pt x="8100" y="18514"/>
                </a:lnTo>
                <a:lnTo>
                  <a:pt x="5940" y="18514"/>
                </a:lnTo>
                <a:close/>
              </a:path>
              <a:path w="21600" h="21600" extrusionOk="0">
                <a:moveTo>
                  <a:pt x="8100" y="18514"/>
                </a:moveTo>
                <a:lnTo>
                  <a:pt x="8100" y="20057"/>
                </a:lnTo>
                <a:lnTo>
                  <a:pt x="10260" y="20057"/>
                </a:lnTo>
                <a:lnTo>
                  <a:pt x="10260" y="18514"/>
                </a:lnTo>
                <a:lnTo>
                  <a:pt x="8100" y="18514"/>
                </a:lnTo>
                <a:close/>
              </a:path>
              <a:path w="21600" h="21600" extrusionOk="0">
                <a:moveTo>
                  <a:pt x="10260" y="18514"/>
                </a:moveTo>
                <a:lnTo>
                  <a:pt x="10260" y="20057"/>
                </a:lnTo>
                <a:lnTo>
                  <a:pt x="12419" y="20057"/>
                </a:lnTo>
                <a:lnTo>
                  <a:pt x="12419" y="18514"/>
                </a:lnTo>
                <a:lnTo>
                  <a:pt x="10260" y="18514"/>
                </a:lnTo>
                <a:close/>
              </a:path>
              <a:path w="21600" h="21600" extrusionOk="0">
                <a:moveTo>
                  <a:pt x="12419" y="18514"/>
                </a:moveTo>
                <a:lnTo>
                  <a:pt x="12419" y="20057"/>
                </a:lnTo>
                <a:lnTo>
                  <a:pt x="14580" y="20057"/>
                </a:lnTo>
                <a:lnTo>
                  <a:pt x="14580" y="18514"/>
                </a:lnTo>
                <a:lnTo>
                  <a:pt x="12419" y="18514"/>
                </a:lnTo>
                <a:close/>
              </a:path>
              <a:path w="21600" h="21600" extrusionOk="0">
                <a:moveTo>
                  <a:pt x="14580" y="18514"/>
                </a:moveTo>
                <a:lnTo>
                  <a:pt x="14580" y="20057"/>
                </a:lnTo>
                <a:lnTo>
                  <a:pt x="16740" y="20057"/>
                </a:lnTo>
                <a:lnTo>
                  <a:pt x="16740" y="18514"/>
                </a:lnTo>
                <a:lnTo>
                  <a:pt x="14580" y="18514"/>
                </a:lnTo>
                <a:close/>
              </a:path>
              <a:path w="21600" h="21600" extrusionOk="0">
                <a:moveTo>
                  <a:pt x="16740" y="18514"/>
                </a:moveTo>
                <a:lnTo>
                  <a:pt x="16740" y="20057"/>
                </a:lnTo>
                <a:lnTo>
                  <a:pt x="18900" y="20057"/>
                </a:lnTo>
                <a:lnTo>
                  <a:pt x="18900" y="18514"/>
                </a:lnTo>
                <a:lnTo>
                  <a:pt x="16740" y="18514"/>
                </a:lnTo>
                <a:close/>
              </a:path>
              <a:path w="21600" h="21600" extrusionOk="0">
                <a:moveTo>
                  <a:pt x="18900" y="18514"/>
                </a:moveTo>
                <a:lnTo>
                  <a:pt x="18900" y="20057"/>
                </a:lnTo>
                <a:lnTo>
                  <a:pt x="21060" y="20057"/>
                </a:lnTo>
                <a:lnTo>
                  <a:pt x="21060" y="18514"/>
                </a:lnTo>
                <a:lnTo>
                  <a:pt x="18900" y="18514"/>
                </a:lnTo>
                <a:close/>
              </a:path>
              <a:path w="21600" h="21600" extrusionOk="0">
                <a:moveTo>
                  <a:pt x="540" y="20057"/>
                </a:moveTo>
                <a:lnTo>
                  <a:pt x="540" y="21600"/>
                </a:lnTo>
                <a:lnTo>
                  <a:pt x="2700" y="21600"/>
                </a:lnTo>
                <a:lnTo>
                  <a:pt x="2700" y="20057"/>
                </a:lnTo>
                <a:lnTo>
                  <a:pt x="540" y="20057"/>
                </a:lnTo>
                <a:close/>
              </a:path>
              <a:path w="21600" h="21600" extrusionOk="0">
                <a:moveTo>
                  <a:pt x="2700" y="20057"/>
                </a:moveTo>
                <a:lnTo>
                  <a:pt x="2700" y="21600"/>
                </a:lnTo>
                <a:lnTo>
                  <a:pt x="4860" y="21600"/>
                </a:lnTo>
                <a:lnTo>
                  <a:pt x="4860" y="20057"/>
                </a:lnTo>
                <a:lnTo>
                  <a:pt x="2700" y="20057"/>
                </a:lnTo>
                <a:close/>
              </a:path>
              <a:path w="21600" h="21600" extrusionOk="0">
                <a:moveTo>
                  <a:pt x="4860" y="20057"/>
                </a:moveTo>
                <a:lnTo>
                  <a:pt x="4860" y="21600"/>
                </a:lnTo>
                <a:lnTo>
                  <a:pt x="7020" y="21600"/>
                </a:lnTo>
                <a:lnTo>
                  <a:pt x="7020" y="20057"/>
                </a:lnTo>
                <a:lnTo>
                  <a:pt x="4860" y="20057"/>
                </a:lnTo>
                <a:close/>
              </a:path>
              <a:path w="21600" h="21600" extrusionOk="0">
                <a:moveTo>
                  <a:pt x="7020" y="20057"/>
                </a:moveTo>
                <a:lnTo>
                  <a:pt x="7020" y="21600"/>
                </a:lnTo>
                <a:lnTo>
                  <a:pt x="9180" y="21600"/>
                </a:lnTo>
                <a:lnTo>
                  <a:pt x="9180" y="20057"/>
                </a:lnTo>
                <a:lnTo>
                  <a:pt x="7020" y="20057"/>
                </a:lnTo>
                <a:close/>
              </a:path>
              <a:path w="21600" h="21600" extrusionOk="0">
                <a:moveTo>
                  <a:pt x="9180" y="20057"/>
                </a:moveTo>
                <a:lnTo>
                  <a:pt x="9180" y="21600"/>
                </a:lnTo>
                <a:lnTo>
                  <a:pt x="11340" y="21600"/>
                </a:lnTo>
                <a:lnTo>
                  <a:pt x="11340" y="20057"/>
                </a:lnTo>
                <a:lnTo>
                  <a:pt x="9180" y="20057"/>
                </a:lnTo>
                <a:close/>
              </a:path>
              <a:path w="21600" h="21600" extrusionOk="0">
                <a:moveTo>
                  <a:pt x="11340" y="20057"/>
                </a:moveTo>
                <a:lnTo>
                  <a:pt x="11340" y="21600"/>
                </a:lnTo>
                <a:lnTo>
                  <a:pt x="13500" y="21600"/>
                </a:lnTo>
                <a:lnTo>
                  <a:pt x="13500" y="20057"/>
                </a:lnTo>
                <a:lnTo>
                  <a:pt x="11340" y="20057"/>
                </a:lnTo>
                <a:close/>
              </a:path>
              <a:path w="21600" h="21600" extrusionOk="0">
                <a:moveTo>
                  <a:pt x="13500" y="20057"/>
                </a:moveTo>
                <a:lnTo>
                  <a:pt x="13500" y="21600"/>
                </a:lnTo>
                <a:lnTo>
                  <a:pt x="15660" y="21600"/>
                </a:lnTo>
                <a:lnTo>
                  <a:pt x="15660" y="20057"/>
                </a:lnTo>
                <a:lnTo>
                  <a:pt x="13500" y="20057"/>
                </a:lnTo>
                <a:close/>
              </a:path>
              <a:path w="21600" h="21600" extrusionOk="0">
                <a:moveTo>
                  <a:pt x="15660" y="20057"/>
                </a:moveTo>
                <a:lnTo>
                  <a:pt x="15660" y="21600"/>
                </a:lnTo>
                <a:lnTo>
                  <a:pt x="17820" y="21600"/>
                </a:lnTo>
                <a:lnTo>
                  <a:pt x="17820" y="20057"/>
                </a:lnTo>
                <a:lnTo>
                  <a:pt x="15660" y="20057"/>
                </a:lnTo>
                <a:close/>
              </a:path>
              <a:path w="21600" h="21600" extrusionOk="0">
                <a:moveTo>
                  <a:pt x="17820" y="20057"/>
                </a:moveTo>
                <a:lnTo>
                  <a:pt x="17820" y="21600"/>
                </a:lnTo>
                <a:lnTo>
                  <a:pt x="19980" y="21600"/>
                </a:lnTo>
                <a:lnTo>
                  <a:pt x="19980" y="20057"/>
                </a:lnTo>
                <a:lnTo>
                  <a:pt x="17820" y="20057"/>
                </a:lnTo>
                <a:close/>
              </a:path>
              <a:path w="21600" h="21600" extrusionOk="0">
                <a:moveTo>
                  <a:pt x="19980" y="4628"/>
                </a:moveTo>
                <a:lnTo>
                  <a:pt x="21060" y="4628"/>
                </a:lnTo>
                <a:lnTo>
                  <a:pt x="21060" y="6171"/>
                </a:lnTo>
                <a:lnTo>
                  <a:pt x="19980" y="6171"/>
                </a:lnTo>
                <a:lnTo>
                  <a:pt x="19980" y="4628"/>
                </a:lnTo>
                <a:close/>
              </a:path>
            </a:pathLst>
          </a:custGeom>
          <a:solidFill>
            <a:srgbClr val="996633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2035574" y="3929066"/>
            <a:ext cx="507209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Al </a:t>
            </a:r>
            <a:r>
              <a:rPr lang="en-US" sz="2800" dirty="0" smtClean="0">
                <a:solidFill>
                  <a:srgbClr val="663300"/>
                </a:solidFill>
                <a:latin typeface="Constantia" pitchFamily="18" charset="0"/>
                <a:cs typeface="Arial" pitchFamily="34" charset="0"/>
              </a:rPr>
              <a:t>+</a:t>
            </a:r>
            <a:r>
              <a:rPr lang="en-US" sz="2800" b="1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8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6</a:t>
            </a:r>
            <a:r>
              <a:rPr lang="en-US" sz="2800" b="1" dirty="0" err="1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HCl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 = </a:t>
            </a:r>
            <a:r>
              <a:rPr lang="ru-RU" sz="28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AlCl3  + </a:t>
            </a:r>
            <a:r>
              <a:rPr lang="ru-RU" sz="28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3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H2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2035574" y="4714884"/>
            <a:ext cx="507209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663300"/>
                </a:solidFill>
                <a:latin typeface="Constantia" pitchFamily="18" charset="0"/>
              </a:rPr>
              <a:t>CaO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 +</a:t>
            </a:r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800" dirty="0" smtClean="0">
                <a:solidFill>
                  <a:srgbClr val="663300"/>
                </a:solidFill>
                <a:latin typeface="Arial" pitchFamily="34" charset="0"/>
                <a:cs typeface="Arial" pitchFamily="34" charset="0"/>
              </a:rPr>
              <a:t>2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HCl = CaCl2  + H2O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2035574" y="5500702"/>
            <a:ext cx="5072098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663300"/>
                </a:solidFill>
                <a:latin typeface="Constantia" pitchFamily="18" charset="0"/>
              </a:rPr>
              <a:t>NaOH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 + </a:t>
            </a:r>
            <a:r>
              <a:rPr lang="en-US" sz="2800" b="1" dirty="0" err="1" smtClean="0">
                <a:solidFill>
                  <a:srgbClr val="663300"/>
                </a:solidFill>
                <a:latin typeface="Constantia" pitchFamily="18" charset="0"/>
              </a:rPr>
              <a:t>HCl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 = </a:t>
            </a:r>
            <a:r>
              <a:rPr lang="en-US" sz="2800" b="1" dirty="0" err="1" smtClean="0">
                <a:solidFill>
                  <a:srgbClr val="663300"/>
                </a:solidFill>
                <a:latin typeface="Constantia" pitchFamily="18" charset="0"/>
              </a:rPr>
              <a:t>NaCl</a:t>
            </a:r>
            <a:r>
              <a:rPr lang="en-US" sz="2800" b="1" dirty="0" smtClean="0">
                <a:solidFill>
                  <a:srgbClr val="663300"/>
                </a:solidFill>
                <a:latin typeface="Constantia" pitchFamily="18" charset="0"/>
              </a:rPr>
              <a:t> + H2O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3.7037E-7 L -0.00035 -0.15347 " pathEditMode="relative" rAng="0" ptsTypes="AA">
                                      <p:cBhvr>
                                        <p:cTn id="6" dur="1000" spd="-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5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64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112E-17 -3.7037E-7 L -0.00382 -0.14282 " pathEditMode="relative" rAng="0" ptsTypes="AA">
                                      <p:cBhvr>
                                        <p:cTn id="20" dur="1000" spd="-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" y="-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9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2.96296E-6 L -0.00504 -0.15139 " pathEditMode="relative" rAng="0" ptsTypes="AA">
                                      <p:cBhvr>
                                        <p:cTn id="34" dur="1000" spd="-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" y="-7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500"/>
                            </p:stCondLst>
                            <p:childTnLst>
                              <p:par>
                                <p:cTn id="41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43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000"/>
                            </p:stCondLst>
                            <p:childTnLst>
                              <p:par>
                                <p:cTn id="53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1" fill="hold">
                      <p:stCondLst>
                        <p:cond delay="0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  <p:bldLst>
      <p:bldP spid="52" grpId="0"/>
      <p:bldP spid="53" grpId="0"/>
      <p:bldP spid="5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 А знаешь ли ты?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6357950" y="6072206"/>
            <a:ext cx="785818" cy="523868"/>
            <a:chOff x="96" y="960"/>
            <a:chExt cx="960" cy="960"/>
          </a:xfrm>
        </p:grpSpPr>
        <p:pic>
          <p:nvPicPr>
            <p:cNvPr id="16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7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6858016" y="6072206"/>
            <a:ext cx="785818" cy="523868"/>
            <a:chOff x="96" y="960"/>
            <a:chExt cx="960" cy="960"/>
          </a:xfrm>
        </p:grpSpPr>
        <p:pic>
          <p:nvPicPr>
            <p:cNvPr id="10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1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grpSp>
        <p:nvGrpSpPr>
          <p:cNvPr id="4" name="Group 17"/>
          <p:cNvGrpSpPr>
            <a:grpSpLocks/>
          </p:cNvGrpSpPr>
          <p:nvPr/>
        </p:nvGrpSpPr>
        <p:grpSpPr bwMode="auto">
          <a:xfrm>
            <a:off x="7358082" y="6072206"/>
            <a:ext cx="785818" cy="523868"/>
            <a:chOff x="96" y="960"/>
            <a:chExt cx="960" cy="960"/>
          </a:xfrm>
        </p:grpSpPr>
        <p:pic>
          <p:nvPicPr>
            <p:cNvPr id="13" name="Picture 13" descr="0_4b5ee_21459e92_L">
              <a:hlinkClick r:id="" action="ppaction://hlinkshowjump?jump=lastslide"/>
            </p:cNvPr>
            <p:cNvPicPr>
              <a:picLocks noChangeAspect="1" noChangeArrowheads="1"/>
            </p:cNvPicPr>
            <p:nvPr/>
          </p:nvPicPr>
          <p:blipFill>
            <a:blip r:embed="rId4" cstate="screen"/>
            <a:srcRect/>
            <a:stretch>
              <a:fillRect/>
            </a:stretch>
          </p:blipFill>
          <p:spPr bwMode="auto">
            <a:xfrm>
              <a:off x="96" y="960"/>
              <a:ext cx="960" cy="960"/>
            </a:xfrm>
            <a:prstGeom prst="rect">
              <a:avLst/>
            </a:prstGeom>
            <a:noFill/>
          </p:spPr>
        </p:pic>
        <p:sp>
          <p:nvSpPr>
            <p:cNvPr id="14" name="WordArt 15">
              <a:hlinkClick r:id="rId5" action="ppaction://hlinksldjump"/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336" y="1296"/>
              <a:ext cx="480" cy="384"/>
            </a:xfrm>
            <a:prstGeom prst="rect">
              <a:avLst/>
            </a:prstGeom>
          </p:spPr>
          <p:txBody>
            <a:bodyPr wrap="none" fromWordArt="1">
              <a:prstTxWarp prst="textChevron">
                <a:avLst>
                  <a:gd name="adj" fmla="val 25000"/>
                </a:avLst>
              </a:prstTxWarp>
            </a:bodyPr>
            <a:lstStyle/>
            <a:p>
              <a:pPr algn="ctr"/>
              <a:r>
                <a:rPr lang="ru-RU" sz="3600" kern="10" dirty="0" smtClean="0">
                  <a:ln w="9525">
                    <a:solidFill>
                      <a:srgbClr val="000000"/>
                    </a:solidFill>
                    <a:round/>
                    <a:headEnd/>
                    <a:tailEnd/>
                  </a:ln>
                  <a:solidFill>
                    <a:srgbClr val="000000"/>
                  </a:solidFill>
                  <a:latin typeface="Times New Roman"/>
                  <a:cs typeface="Times New Roman"/>
                </a:rPr>
                <a:t>Мёд </a:t>
              </a:r>
              <a:endParaRPr lang="ru-RU" sz="3600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Times New Roman"/>
                <a:cs typeface="Times New Roman"/>
              </a:endParaRPr>
            </a:p>
          </p:txBody>
        </p:sp>
      </p:grpSp>
      <p:pic>
        <p:nvPicPr>
          <p:cNvPr id="15" name="Picture 3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58148" y="5292946"/>
            <a:ext cx="1000132" cy="120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786710" y="500063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215338" y="4857760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7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43834" y="5357826"/>
            <a:ext cx="428628" cy="34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285720" y="928670"/>
            <a:ext cx="8572560" cy="5715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Выберите вещества, реагирующие с </a:t>
            </a:r>
            <a:r>
              <a:rPr lang="ru-RU" sz="2000" b="1" dirty="0" err="1" smtClean="0">
                <a:solidFill>
                  <a:srgbClr val="C00000"/>
                </a:solidFill>
                <a:latin typeface="Constantia" pitchFamily="18" charset="0"/>
              </a:rPr>
              <a:t>гидроксидом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 натрия </a:t>
            </a:r>
            <a:endParaRPr lang="ru-RU" sz="2000" b="1" dirty="0">
              <a:solidFill>
                <a:srgbClr val="C00000"/>
              </a:solidFill>
              <a:latin typeface="Constantia" pitchFamily="18" charset="0"/>
            </a:endParaRPr>
          </a:p>
        </p:txBody>
      </p:sp>
      <p:grpSp>
        <p:nvGrpSpPr>
          <p:cNvPr id="6" name="Группа 37"/>
          <p:cNvGrpSpPr/>
          <p:nvPr/>
        </p:nvGrpSpPr>
        <p:grpSpPr>
          <a:xfrm>
            <a:off x="1033452" y="1428736"/>
            <a:ext cx="1980000" cy="1980000"/>
            <a:chOff x="1928794" y="3714752"/>
            <a:chExt cx="2609854" cy="2609854"/>
          </a:xfrm>
        </p:grpSpPr>
        <p:pic>
          <p:nvPicPr>
            <p:cNvPr id="19" name="Picture 3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714752"/>
              <a:ext cx="2609854" cy="2609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Овал 22"/>
            <p:cNvSpPr/>
            <p:nvPr/>
          </p:nvSpPr>
          <p:spPr>
            <a:xfrm>
              <a:off x="2365396" y="4110479"/>
              <a:ext cx="1767403" cy="1802824"/>
            </a:xfrm>
            <a:prstGeom prst="ellipse">
              <a:avLst/>
            </a:prstGeom>
            <a:solidFill>
              <a:srgbClr val="9E78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 smtClean="0">
                  <a:solidFill>
                    <a:srgbClr val="002060"/>
                  </a:solidFill>
                  <a:latin typeface="Constantia" pitchFamily="18" charset="0"/>
                </a:rPr>
                <a:t>CaO</a:t>
              </a:r>
              <a:endParaRPr lang="ru-RU" sz="2800" b="1" dirty="0" smtClean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7" name="Группа 37"/>
          <p:cNvGrpSpPr/>
          <p:nvPr/>
        </p:nvGrpSpPr>
        <p:grpSpPr>
          <a:xfrm>
            <a:off x="3605220" y="1428736"/>
            <a:ext cx="1980000" cy="1980000"/>
            <a:chOff x="1928794" y="3714752"/>
            <a:chExt cx="2609854" cy="2609854"/>
          </a:xfrm>
        </p:grpSpPr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714752"/>
              <a:ext cx="2609854" cy="2609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8" name="Овал 27"/>
            <p:cNvSpPr/>
            <p:nvPr/>
          </p:nvSpPr>
          <p:spPr>
            <a:xfrm>
              <a:off x="2365396" y="4127695"/>
              <a:ext cx="1767403" cy="1802824"/>
            </a:xfrm>
            <a:prstGeom prst="ellipse">
              <a:avLst/>
            </a:prstGeom>
            <a:solidFill>
              <a:srgbClr val="9E78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 smtClean="0">
                  <a:solidFill>
                    <a:srgbClr val="002060"/>
                  </a:solidFill>
                  <a:latin typeface="Constantia" pitchFamily="18" charset="0"/>
                </a:rPr>
                <a:t>HBr</a:t>
              </a:r>
              <a:endParaRPr lang="ru-RU" sz="2800" b="1" dirty="0" smtClean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8" name="Группа 37"/>
          <p:cNvGrpSpPr/>
          <p:nvPr/>
        </p:nvGrpSpPr>
        <p:grpSpPr>
          <a:xfrm>
            <a:off x="6143636" y="1428736"/>
            <a:ext cx="1980000" cy="1980000"/>
            <a:chOff x="1928794" y="3714752"/>
            <a:chExt cx="2609854" cy="2609854"/>
          </a:xfrm>
        </p:grpSpPr>
        <p:pic>
          <p:nvPicPr>
            <p:cNvPr id="30" name="Picture 3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714752"/>
              <a:ext cx="2609854" cy="2609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1" name="Овал 30"/>
            <p:cNvSpPr/>
            <p:nvPr/>
          </p:nvSpPr>
          <p:spPr>
            <a:xfrm>
              <a:off x="2349431" y="4127695"/>
              <a:ext cx="1767403" cy="1802824"/>
            </a:xfrm>
            <a:prstGeom prst="ellipse">
              <a:avLst/>
            </a:prstGeom>
            <a:solidFill>
              <a:srgbClr val="9E78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002060"/>
                  </a:solidFill>
                  <a:latin typeface="Constantia" pitchFamily="18" charset="0"/>
                </a:rPr>
                <a:t>FeI3</a:t>
              </a:r>
              <a:endParaRPr lang="ru-RU" sz="2800" b="1" dirty="0" smtClean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9" name="Группа 37"/>
          <p:cNvGrpSpPr/>
          <p:nvPr/>
        </p:nvGrpSpPr>
        <p:grpSpPr>
          <a:xfrm>
            <a:off x="5072066" y="3143248"/>
            <a:ext cx="1980000" cy="1980000"/>
            <a:chOff x="1928794" y="3714752"/>
            <a:chExt cx="2609854" cy="2609854"/>
          </a:xfrm>
        </p:grpSpPr>
        <p:pic>
          <p:nvPicPr>
            <p:cNvPr id="33" name="Picture 3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714752"/>
              <a:ext cx="2609854" cy="2609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4" name="Овал 33"/>
            <p:cNvSpPr/>
            <p:nvPr/>
          </p:nvSpPr>
          <p:spPr>
            <a:xfrm>
              <a:off x="2365396" y="4127695"/>
              <a:ext cx="1767403" cy="1802824"/>
            </a:xfrm>
            <a:prstGeom prst="ellipse">
              <a:avLst/>
            </a:prstGeom>
            <a:solidFill>
              <a:srgbClr val="9E78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err="1" smtClean="0">
                  <a:solidFill>
                    <a:srgbClr val="002060"/>
                  </a:solidFill>
                  <a:latin typeface="Constantia" pitchFamily="18" charset="0"/>
                </a:rPr>
                <a:t>NaI</a:t>
              </a:r>
              <a:endParaRPr lang="ru-RU" sz="2800" b="1" dirty="0" smtClean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12" name="Группа 37"/>
          <p:cNvGrpSpPr/>
          <p:nvPr/>
        </p:nvGrpSpPr>
        <p:grpSpPr>
          <a:xfrm>
            <a:off x="2071670" y="3143248"/>
            <a:ext cx="1980000" cy="1980000"/>
            <a:chOff x="1928794" y="3714752"/>
            <a:chExt cx="2609854" cy="2609854"/>
          </a:xfrm>
        </p:grpSpPr>
        <p:pic>
          <p:nvPicPr>
            <p:cNvPr id="36" name="Picture 3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714752"/>
              <a:ext cx="2609854" cy="2609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7" name="Овал 36"/>
            <p:cNvSpPr/>
            <p:nvPr/>
          </p:nvSpPr>
          <p:spPr>
            <a:xfrm>
              <a:off x="2355847" y="4123610"/>
              <a:ext cx="1767403" cy="1802824"/>
            </a:xfrm>
            <a:prstGeom prst="ellipse">
              <a:avLst/>
            </a:prstGeom>
            <a:solidFill>
              <a:srgbClr val="9E78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002060"/>
                  </a:solidFill>
                  <a:latin typeface="Constantia" pitchFamily="18" charset="0"/>
                </a:rPr>
                <a:t>Ca</a:t>
              </a:r>
              <a:endParaRPr lang="ru-RU" sz="2800" b="1" dirty="0" smtClean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  <p:grpSp>
        <p:nvGrpSpPr>
          <p:cNvPr id="18" name="Группа 37"/>
          <p:cNvGrpSpPr/>
          <p:nvPr/>
        </p:nvGrpSpPr>
        <p:grpSpPr>
          <a:xfrm>
            <a:off x="3571868" y="4500570"/>
            <a:ext cx="1980000" cy="1980000"/>
            <a:chOff x="1928794" y="3714752"/>
            <a:chExt cx="2609854" cy="2609854"/>
          </a:xfrm>
        </p:grpSpPr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9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928794" y="3714752"/>
              <a:ext cx="2609854" cy="26098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40" name="Овал 39"/>
            <p:cNvSpPr/>
            <p:nvPr/>
          </p:nvSpPr>
          <p:spPr>
            <a:xfrm>
              <a:off x="2349431" y="4127695"/>
              <a:ext cx="1767403" cy="1802824"/>
            </a:xfrm>
            <a:prstGeom prst="ellipse">
              <a:avLst/>
            </a:prstGeom>
            <a:solidFill>
              <a:srgbClr val="9E7800"/>
            </a:solidFill>
            <a:ln>
              <a:solidFill>
                <a:srgbClr val="FFC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2800" b="1" dirty="0" smtClean="0">
                  <a:solidFill>
                    <a:srgbClr val="002060"/>
                  </a:solidFill>
                  <a:latin typeface="Constantia" pitchFamily="18" charset="0"/>
                </a:rPr>
                <a:t>CO2</a:t>
              </a:r>
              <a:endParaRPr lang="ru-RU" sz="2800" b="1" dirty="0" smtClean="0">
                <a:solidFill>
                  <a:srgbClr val="002060"/>
                </a:solidFill>
                <a:latin typeface="Constantia" pitchFamily="18" charset="0"/>
              </a:endParaRPr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4500"/>
                            </p:stCondLst>
                            <p:childTnLst>
                              <p:par>
                                <p:cTn id="5" presetID="8" presetClass="emph" presetSubtype="0" repeatCount="indefinite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6" dur="3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8" dur="3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0" dur="3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2" dur="3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3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4" dur="3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8" presetClass="emph" presetSubtype="0" repeatCount="indefinite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Rot by="21600000">
                                      <p:cBhvr>
                                        <p:cTn id="16" dur="3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10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50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3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Documents and Settings\Admin\Рабочий стол\3.gif"/>
          <p:cNvPicPr>
            <a:picLocks noChangeAspect="1" noChangeArrowheads="1" noCrop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239100" y="785794"/>
            <a:ext cx="8715435" cy="5940000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Поздравь </a:t>
            </a:r>
            <a:r>
              <a:rPr lang="ru-RU" sz="2800" b="1" dirty="0" err="1" smtClean="0">
                <a:solidFill>
                  <a:prstClr val="white"/>
                </a:solidFill>
                <a:latin typeface="Constantia" pitchFamily="18" charset="0"/>
              </a:rPr>
              <a:t>Дракошу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7910" y="928670"/>
            <a:ext cx="164307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643834" y="5043645"/>
            <a:ext cx="1285884" cy="15286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1714480" y="3214686"/>
            <a:ext cx="2643206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>
            <a:hlinkClick r:id="rId10" action="ppaction://hlinksldjump"/>
          </p:cNvPr>
          <p:cNvSpPr/>
          <p:nvPr/>
        </p:nvSpPr>
        <p:spPr>
          <a:xfrm>
            <a:off x="285720" y="857232"/>
            <a:ext cx="1643074" cy="285752"/>
          </a:xfrm>
          <a:prstGeom prst="rect">
            <a:avLst/>
          </a:prstGeom>
          <a:solidFill>
            <a:schemeClr val="accent3">
              <a:lumMod val="75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>
                <a:latin typeface="Constantia" pitchFamily="18" charset="0"/>
              </a:rPr>
              <a:t>Правила игры</a:t>
            </a:r>
            <a:endParaRPr lang="ru-RU" sz="1600" b="1" dirty="0">
              <a:latin typeface="Constantia" pitchFamily="18" charset="0"/>
            </a:endParaRPr>
          </a:p>
        </p:txBody>
      </p:sp>
      <p:pic>
        <p:nvPicPr>
          <p:cNvPr id="11" name="Простите, у вас можно тут приземлитьс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1" cstate="screen"/>
          <a:stretch>
            <a:fillRect/>
          </a:stretch>
        </p:blipFill>
        <p:spPr>
          <a:xfrm>
            <a:off x="8839200" y="642918"/>
            <a:ext cx="304800" cy="304800"/>
          </a:xfrm>
          <a:prstGeom prst="rect">
            <a:avLst/>
          </a:prstGeom>
        </p:spPr>
      </p:pic>
      <p:sp>
        <p:nvSpPr>
          <p:cNvPr id="25" name="Солнце 24">
            <a:hlinkClick r:id="rId12" action="ppaction://hlinksldjump"/>
          </p:cNvPr>
          <p:cNvSpPr/>
          <p:nvPr/>
        </p:nvSpPr>
        <p:spPr>
          <a:xfrm>
            <a:off x="8424000" y="0"/>
            <a:ext cx="720000" cy="720000"/>
          </a:xfrm>
          <a:prstGeom prst="su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6" name="Солнце 25">
            <a:hlinkClick r:id="rId13" action="ppaction://hlinksldjump"/>
          </p:cNvPr>
          <p:cNvSpPr/>
          <p:nvPr/>
        </p:nvSpPr>
        <p:spPr>
          <a:xfrm>
            <a:off x="8424000" y="6138000"/>
            <a:ext cx="720000" cy="720000"/>
          </a:xfrm>
          <a:prstGeom prst="su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7" name="Солнце 26">
            <a:hlinkClick r:id="rId14" action="ppaction://hlinksldjump"/>
          </p:cNvPr>
          <p:cNvSpPr/>
          <p:nvPr/>
        </p:nvSpPr>
        <p:spPr>
          <a:xfrm>
            <a:off x="0" y="6138000"/>
            <a:ext cx="720000" cy="720000"/>
          </a:xfrm>
          <a:prstGeom prst="su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sp>
        <p:nvSpPr>
          <p:cNvPr id="28" name="Солнце 27">
            <a:hlinkClick r:id="rId15" action="ppaction://hlinksldjump"/>
          </p:cNvPr>
          <p:cNvSpPr/>
          <p:nvPr/>
        </p:nvSpPr>
        <p:spPr>
          <a:xfrm>
            <a:off x="0" y="0"/>
            <a:ext cx="720000" cy="720000"/>
          </a:xfrm>
          <a:prstGeom prst="sun">
            <a:avLst/>
          </a:prstGeom>
          <a:solidFill>
            <a:schemeClr val="bg2">
              <a:lumMod val="5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b="1" dirty="0">
              <a:solidFill>
                <a:srgbClr val="002060"/>
              </a:solidFill>
            </a:endParaRPr>
          </a:p>
        </p:txBody>
      </p:sp>
      <p:pic>
        <p:nvPicPr>
          <p:cNvPr id="1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2517750" y="4127374"/>
            <a:ext cx="2128833" cy="1285480"/>
          </a:xfrm>
          <a:prstGeom prst="rect">
            <a:avLst/>
          </a:prstGeom>
          <a:noFill/>
        </p:spPr>
      </p:pic>
      <p:grpSp>
        <p:nvGrpSpPr>
          <p:cNvPr id="2" name="Группа 20"/>
          <p:cNvGrpSpPr/>
          <p:nvPr/>
        </p:nvGrpSpPr>
        <p:grpSpPr>
          <a:xfrm rot="19569349">
            <a:off x="5734620" y="3589018"/>
            <a:ext cx="981078" cy="2180404"/>
            <a:chOff x="1354874" y="886646"/>
            <a:chExt cx="981078" cy="2180404"/>
          </a:xfrm>
        </p:grpSpPr>
        <p:pic>
          <p:nvPicPr>
            <p:cNvPr id="22" name="Picture 13"/>
            <p:cNvPicPr>
              <a:picLocks noChangeAspect="1" noChangeArrowheads="1"/>
            </p:cNvPicPr>
            <p:nvPr/>
          </p:nvPicPr>
          <p:blipFill>
            <a:blip r:embed="rId1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5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850921">
              <a:off x="1354874" y="886646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23" name="Полилиния 22"/>
            <p:cNvSpPr/>
            <p:nvPr/>
          </p:nvSpPr>
          <p:spPr>
            <a:xfrm>
              <a:off x="1609355" y="2124075"/>
              <a:ext cx="117515" cy="942975"/>
            </a:xfrm>
            <a:custGeom>
              <a:avLst/>
              <a:gdLst>
                <a:gd name="connsiteX0" fmla="*/ 95620 w 117515"/>
                <a:gd name="connsiteY0" fmla="*/ 0 h 942975"/>
                <a:gd name="connsiteX1" fmla="*/ 76570 w 117515"/>
                <a:gd name="connsiteY1" fmla="*/ 57150 h 942975"/>
                <a:gd name="connsiteX2" fmla="*/ 57520 w 117515"/>
                <a:gd name="connsiteY2" fmla="*/ 142875 h 942975"/>
                <a:gd name="connsiteX3" fmla="*/ 86095 w 117515"/>
                <a:gd name="connsiteY3" fmla="*/ 304800 h 942975"/>
                <a:gd name="connsiteX4" fmla="*/ 105145 w 117515"/>
                <a:gd name="connsiteY4" fmla="*/ 361950 h 942975"/>
                <a:gd name="connsiteX5" fmla="*/ 76570 w 117515"/>
                <a:gd name="connsiteY5" fmla="*/ 514350 h 942975"/>
                <a:gd name="connsiteX6" fmla="*/ 47995 w 117515"/>
                <a:gd name="connsiteY6" fmla="*/ 542925 h 942975"/>
                <a:gd name="connsiteX7" fmla="*/ 38470 w 117515"/>
                <a:gd name="connsiteY7" fmla="*/ 571500 h 942975"/>
                <a:gd name="connsiteX8" fmla="*/ 370 w 117515"/>
                <a:gd name="connsiteY8" fmla="*/ 628650 h 942975"/>
                <a:gd name="connsiteX9" fmla="*/ 9895 w 117515"/>
                <a:gd name="connsiteY9" fmla="*/ 733425 h 942975"/>
                <a:gd name="connsiteX10" fmla="*/ 47995 w 117515"/>
                <a:gd name="connsiteY10" fmla="*/ 790575 h 942975"/>
                <a:gd name="connsiteX11" fmla="*/ 76570 w 117515"/>
                <a:gd name="connsiteY11" fmla="*/ 876300 h 942975"/>
                <a:gd name="connsiteX12" fmla="*/ 86095 w 117515"/>
                <a:gd name="connsiteY12" fmla="*/ 904875 h 942975"/>
                <a:gd name="connsiteX13" fmla="*/ 86095 w 117515"/>
                <a:gd name="connsiteY13" fmla="*/ 942975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515" h="942975">
                  <a:moveTo>
                    <a:pt x="95620" y="0"/>
                  </a:moveTo>
                  <a:cubicBezTo>
                    <a:pt x="89270" y="19050"/>
                    <a:pt x="81440" y="37669"/>
                    <a:pt x="76570" y="57150"/>
                  </a:cubicBezTo>
                  <a:cubicBezTo>
                    <a:pt x="63118" y="110956"/>
                    <a:pt x="69612" y="82413"/>
                    <a:pt x="57520" y="142875"/>
                  </a:cubicBezTo>
                  <a:cubicBezTo>
                    <a:pt x="73349" y="348652"/>
                    <a:pt x="46743" y="206420"/>
                    <a:pt x="86095" y="304800"/>
                  </a:cubicBezTo>
                  <a:cubicBezTo>
                    <a:pt x="93553" y="323444"/>
                    <a:pt x="105145" y="361950"/>
                    <a:pt x="105145" y="361950"/>
                  </a:cubicBezTo>
                  <a:cubicBezTo>
                    <a:pt x="98605" y="446976"/>
                    <a:pt x="117515" y="465216"/>
                    <a:pt x="76570" y="514350"/>
                  </a:cubicBezTo>
                  <a:cubicBezTo>
                    <a:pt x="67946" y="524698"/>
                    <a:pt x="57520" y="533400"/>
                    <a:pt x="47995" y="542925"/>
                  </a:cubicBezTo>
                  <a:cubicBezTo>
                    <a:pt x="44820" y="552450"/>
                    <a:pt x="43346" y="562723"/>
                    <a:pt x="38470" y="571500"/>
                  </a:cubicBezTo>
                  <a:cubicBezTo>
                    <a:pt x="27351" y="591514"/>
                    <a:pt x="370" y="628650"/>
                    <a:pt x="370" y="628650"/>
                  </a:cubicBezTo>
                  <a:cubicBezTo>
                    <a:pt x="3545" y="663575"/>
                    <a:pt x="0" y="699781"/>
                    <a:pt x="9895" y="733425"/>
                  </a:cubicBezTo>
                  <a:cubicBezTo>
                    <a:pt x="16355" y="755390"/>
                    <a:pt x="40755" y="768855"/>
                    <a:pt x="47995" y="790575"/>
                  </a:cubicBezTo>
                  <a:lnTo>
                    <a:pt x="76570" y="876300"/>
                  </a:lnTo>
                  <a:cubicBezTo>
                    <a:pt x="79745" y="885825"/>
                    <a:pt x="86095" y="894835"/>
                    <a:pt x="86095" y="904875"/>
                  </a:cubicBezTo>
                  <a:lnTo>
                    <a:pt x="86095" y="942975"/>
                  </a:lnTo>
                </a:path>
              </a:pathLst>
            </a:cu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31"/>
          <p:cNvGrpSpPr/>
          <p:nvPr/>
        </p:nvGrpSpPr>
        <p:grpSpPr>
          <a:xfrm>
            <a:off x="6143636" y="3622645"/>
            <a:ext cx="981078" cy="2180404"/>
            <a:chOff x="1354874" y="886646"/>
            <a:chExt cx="981078" cy="2180404"/>
          </a:xfrm>
        </p:grpSpPr>
        <p:pic>
          <p:nvPicPr>
            <p:cNvPr id="37" name="Picture 13"/>
            <p:cNvPicPr>
              <a:picLocks noChangeAspect="1" noChangeArrowheads="1"/>
            </p:cNvPicPr>
            <p:nvPr/>
          </p:nvPicPr>
          <p:blipFill>
            <a:blip r:embed="rId1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850921">
              <a:off x="1354874" y="886646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38" name="Полилиния 37"/>
            <p:cNvSpPr/>
            <p:nvPr/>
          </p:nvSpPr>
          <p:spPr>
            <a:xfrm>
              <a:off x="1609355" y="2124075"/>
              <a:ext cx="117515" cy="942975"/>
            </a:xfrm>
            <a:custGeom>
              <a:avLst/>
              <a:gdLst>
                <a:gd name="connsiteX0" fmla="*/ 95620 w 117515"/>
                <a:gd name="connsiteY0" fmla="*/ 0 h 942975"/>
                <a:gd name="connsiteX1" fmla="*/ 76570 w 117515"/>
                <a:gd name="connsiteY1" fmla="*/ 57150 h 942975"/>
                <a:gd name="connsiteX2" fmla="*/ 57520 w 117515"/>
                <a:gd name="connsiteY2" fmla="*/ 142875 h 942975"/>
                <a:gd name="connsiteX3" fmla="*/ 86095 w 117515"/>
                <a:gd name="connsiteY3" fmla="*/ 304800 h 942975"/>
                <a:gd name="connsiteX4" fmla="*/ 105145 w 117515"/>
                <a:gd name="connsiteY4" fmla="*/ 361950 h 942975"/>
                <a:gd name="connsiteX5" fmla="*/ 76570 w 117515"/>
                <a:gd name="connsiteY5" fmla="*/ 514350 h 942975"/>
                <a:gd name="connsiteX6" fmla="*/ 47995 w 117515"/>
                <a:gd name="connsiteY6" fmla="*/ 542925 h 942975"/>
                <a:gd name="connsiteX7" fmla="*/ 38470 w 117515"/>
                <a:gd name="connsiteY7" fmla="*/ 571500 h 942975"/>
                <a:gd name="connsiteX8" fmla="*/ 370 w 117515"/>
                <a:gd name="connsiteY8" fmla="*/ 628650 h 942975"/>
                <a:gd name="connsiteX9" fmla="*/ 9895 w 117515"/>
                <a:gd name="connsiteY9" fmla="*/ 733425 h 942975"/>
                <a:gd name="connsiteX10" fmla="*/ 47995 w 117515"/>
                <a:gd name="connsiteY10" fmla="*/ 790575 h 942975"/>
                <a:gd name="connsiteX11" fmla="*/ 76570 w 117515"/>
                <a:gd name="connsiteY11" fmla="*/ 876300 h 942975"/>
                <a:gd name="connsiteX12" fmla="*/ 86095 w 117515"/>
                <a:gd name="connsiteY12" fmla="*/ 904875 h 942975"/>
                <a:gd name="connsiteX13" fmla="*/ 86095 w 117515"/>
                <a:gd name="connsiteY13" fmla="*/ 942975 h 942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17515" h="942975">
                  <a:moveTo>
                    <a:pt x="95620" y="0"/>
                  </a:moveTo>
                  <a:cubicBezTo>
                    <a:pt x="89270" y="19050"/>
                    <a:pt x="81440" y="37669"/>
                    <a:pt x="76570" y="57150"/>
                  </a:cubicBezTo>
                  <a:cubicBezTo>
                    <a:pt x="63118" y="110956"/>
                    <a:pt x="69612" y="82413"/>
                    <a:pt x="57520" y="142875"/>
                  </a:cubicBezTo>
                  <a:cubicBezTo>
                    <a:pt x="73349" y="348652"/>
                    <a:pt x="46743" y="206420"/>
                    <a:pt x="86095" y="304800"/>
                  </a:cubicBezTo>
                  <a:cubicBezTo>
                    <a:pt x="93553" y="323444"/>
                    <a:pt x="105145" y="361950"/>
                    <a:pt x="105145" y="361950"/>
                  </a:cubicBezTo>
                  <a:cubicBezTo>
                    <a:pt x="98605" y="446976"/>
                    <a:pt x="117515" y="465216"/>
                    <a:pt x="76570" y="514350"/>
                  </a:cubicBezTo>
                  <a:cubicBezTo>
                    <a:pt x="67946" y="524698"/>
                    <a:pt x="57520" y="533400"/>
                    <a:pt x="47995" y="542925"/>
                  </a:cubicBezTo>
                  <a:cubicBezTo>
                    <a:pt x="44820" y="552450"/>
                    <a:pt x="43346" y="562723"/>
                    <a:pt x="38470" y="571500"/>
                  </a:cubicBezTo>
                  <a:cubicBezTo>
                    <a:pt x="27351" y="591514"/>
                    <a:pt x="370" y="628650"/>
                    <a:pt x="370" y="628650"/>
                  </a:cubicBezTo>
                  <a:cubicBezTo>
                    <a:pt x="3545" y="663575"/>
                    <a:pt x="0" y="699781"/>
                    <a:pt x="9895" y="733425"/>
                  </a:cubicBezTo>
                  <a:cubicBezTo>
                    <a:pt x="16355" y="755390"/>
                    <a:pt x="40755" y="768855"/>
                    <a:pt x="47995" y="790575"/>
                  </a:cubicBezTo>
                  <a:lnTo>
                    <a:pt x="76570" y="876300"/>
                  </a:lnTo>
                  <a:cubicBezTo>
                    <a:pt x="79745" y="885825"/>
                    <a:pt x="86095" y="894835"/>
                    <a:pt x="86095" y="904875"/>
                  </a:cubicBezTo>
                  <a:lnTo>
                    <a:pt x="86095" y="942975"/>
                  </a:lnTo>
                </a:path>
              </a:pathLst>
            </a:custGeom>
            <a:ln w="1270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4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1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941446">
            <a:off x="2131310" y="4510289"/>
            <a:ext cx="2128833" cy="1285480"/>
          </a:xfrm>
          <a:prstGeom prst="rect">
            <a:avLst/>
          </a:prstGeom>
          <a:noFill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7.40741E-7 L -0.16215 -0.0213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1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5E-6 -7.40741E-7 C -0.00052 0.03681 0.01094 0.0801 -0.00503 0.10996 C -0.00833 0.12361 -0.01423 0.13588 -0.02118 0.14676 C -0.02499 0.15278 -0.02569 0.15602 -0.03124 0.15834 C -0.03663 0.16598 -0.03663 0.16644 -0.04496 0.16829 C -0.04618 0.16898 -0.05468 0.17361 -0.05624 0.175 C -0.0644 0.18287 -0.05486 0.17848 -0.06493 0.18172 C -0.07135 0.18982 -0.07916 0.19607 -0.08489 0.2051 C -0.08732 0.20903 -0.09305 0.22199 -0.09374 0.22338 C -0.09895 0.23449 -0.09878 0.25301 -0.09999 0.26505 C -0.09965 0.2801 -0.09947 0.29491 -0.09878 0.30996 C -0.09843 0.31829 -0.09496 0.32408 -0.09114 0.3301 C -0.08246 0.34375 -0.07361 0.35672 -0.06249 0.36667 C -0.05659 0.37801 -0.05937 0.38912 -0.06249 0.40162 C -0.06215 0.4088 -0.06232 0.41621 -0.06128 0.42338 C -0.06093 0.4257 -0.05399 0.43357 -0.05243 0.43496 C -0.03993 0.4463 -0.04027 0.44491 -0.02378 0.44491 " pathEditMode="relative" ptsTypes="ffffffffffffffffA">
                                      <p:cBhvr>
                                        <p:cTn id="20" dur="3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3000" fill="hold"/>
                                        <p:tgtEl>
                                          <p:spTgt spid="19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7000"/>
                            </p:stCondLst>
                            <p:childTnLst>
                              <p:par>
                                <p:cTn id="24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7000"/>
                            </p:stCondLst>
                            <p:childTnLst>
                              <p:par>
                                <p:cTn id="2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7000"/>
                            </p:stCondLst>
                            <p:childTnLst>
                              <p:par>
                                <p:cTn id="30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1" dur="2785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43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4" fill="hold">
                      <p:stCondLst>
                        <p:cond delay="0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5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4" fill="hold">
                      <p:stCondLst>
                        <p:cond delay="0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Правила игры «Поздравь </a:t>
            </a:r>
            <a:r>
              <a:rPr lang="ru-RU" sz="2800" b="1" dirty="0" err="1" smtClean="0">
                <a:solidFill>
                  <a:prstClr val="white"/>
                </a:solidFill>
                <a:latin typeface="Constantia" pitchFamily="18" charset="0"/>
              </a:rPr>
              <a:t>Дракошу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»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4" name="Полилиния 23"/>
          <p:cNvSpPr/>
          <p:nvPr/>
        </p:nvSpPr>
        <p:spPr>
          <a:xfrm>
            <a:off x="3286116" y="1071546"/>
            <a:ext cx="5357850" cy="864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rgbClr val="FFFF00">
              <a:alpha val="3294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Задача Красной Шапочки – поздравить </a:t>
            </a:r>
            <a:r>
              <a:rPr lang="ru-RU" sz="2000" b="1" dirty="0" err="1" smtClean="0">
                <a:solidFill>
                  <a:srgbClr val="002060"/>
                </a:solidFill>
                <a:latin typeface="Constantia" pitchFamily="18" charset="0"/>
              </a:rPr>
              <a:t>Дракошу</a:t>
            </a: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 – с днем рождения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5" name="Полилиния 24"/>
          <p:cNvSpPr/>
          <p:nvPr/>
        </p:nvSpPr>
        <p:spPr>
          <a:xfrm>
            <a:off x="3286116" y="4174041"/>
            <a:ext cx="5357850" cy="864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rgbClr val="FFFF00">
              <a:alpha val="3294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При верном выборе ответа появится в корзинке конфета.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6" name="Полилиния 25"/>
          <p:cNvSpPr/>
          <p:nvPr/>
        </p:nvSpPr>
        <p:spPr>
          <a:xfrm>
            <a:off x="3286116" y="3139876"/>
            <a:ext cx="5357850" cy="864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rgbClr val="FFFF00">
              <a:alpha val="3294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Задания– это тесты с выбором только одного верного ответа.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7" name="Полилиния 26"/>
          <p:cNvSpPr/>
          <p:nvPr/>
        </p:nvSpPr>
        <p:spPr>
          <a:xfrm>
            <a:off x="3286116" y="5208206"/>
            <a:ext cx="5357850" cy="864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rgbClr val="FFFF00">
              <a:alpha val="3294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en-US" sz="20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Попыток  дается 5, т.е. на каждый вопрос можно дать ответ только 1 раз.</a:t>
            </a:r>
          </a:p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8" name="Управляющая кнопка: назад 27">
            <a:hlinkClick r:id="" action="ppaction://hlinkshowjump?jump=previousslide" highlightClick="1"/>
          </p:cNvPr>
          <p:cNvSpPr/>
          <p:nvPr/>
        </p:nvSpPr>
        <p:spPr>
          <a:xfrm>
            <a:off x="7975306" y="6309380"/>
            <a:ext cx="928694" cy="285752"/>
          </a:xfrm>
          <a:prstGeom prst="actionButtonBackPrevious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41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2348922" y="5566615"/>
            <a:ext cx="1097377" cy="662643"/>
          </a:xfrm>
          <a:prstGeom prst="rect">
            <a:avLst/>
          </a:prstGeom>
          <a:noFill/>
        </p:spPr>
      </p:pic>
      <p:pic>
        <p:nvPicPr>
          <p:cNvPr id="42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72585" y="5500702"/>
            <a:ext cx="110229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691073" y="5626364"/>
            <a:ext cx="1066794" cy="755126"/>
          </a:xfrm>
          <a:prstGeom prst="rect">
            <a:avLst/>
          </a:prstGeom>
          <a:noFill/>
        </p:spPr>
      </p:pic>
      <p:pic>
        <p:nvPicPr>
          <p:cNvPr id="44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1908383" y="5527218"/>
            <a:ext cx="1066794" cy="755126"/>
          </a:xfrm>
          <a:prstGeom prst="rect">
            <a:avLst/>
          </a:prstGeom>
          <a:noFill/>
        </p:spPr>
      </p:pic>
      <p:pic>
        <p:nvPicPr>
          <p:cNvPr id="45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2116160" y="5545752"/>
            <a:ext cx="1066794" cy="755126"/>
          </a:xfrm>
          <a:prstGeom prst="rect">
            <a:avLst/>
          </a:prstGeom>
          <a:noFill/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-142908" y="3000372"/>
            <a:ext cx="3000396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Полилиния 39"/>
          <p:cNvSpPr/>
          <p:nvPr/>
        </p:nvSpPr>
        <p:spPr>
          <a:xfrm>
            <a:off x="3286116" y="2105711"/>
            <a:ext cx="5357850" cy="864000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rgbClr val="FFFF00">
              <a:alpha val="3294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002060"/>
                </a:solidFill>
                <a:latin typeface="Constantia" pitchFamily="18" charset="0"/>
              </a:rPr>
              <a:t>На игровом слайде выбери  фигуру – переход на слайды с заданиями. </a:t>
            </a:r>
            <a:endParaRPr lang="ru-RU" sz="2000" b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80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2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500"/>
                            </p:stCondLst>
                            <p:childTnLst>
                              <p:par>
                                <p:cTn id="38" presetID="9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Admin\Рабочий стол\Рисунок1.jpg"/>
          <p:cNvPicPr>
            <a:picLocks noChangeAspect="1" noChangeArrowheads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204158" y="785793"/>
            <a:ext cx="8735684" cy="5976000"/>
          </a:xfrm>
          <a:prstGeom prst="rect">
            <a:avLst/>
          </a:prstGeom>
          <a:noFill/>
        </p:spPr>
      </p:pic>
      <p:pic>
        <p:nvPicPr>
          <p:cNvPr id="5" name="Picture 7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8715436" y="3733314"/>
            <a:ext cx="2285984" cy="2717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7"/>
          <p:cNvGrpSpPr/>
          <p:nvPr/>
        </p:nvGrpSpPr>
        <p:grpSpPr>
          <a:xfrm rot="21449242">
            <a:off x="3456225" y="2254922"/>
            <a:ext cx="1714512" cy="1279987"/>
            <a:chOff x="1434932" y="3109128"/>
            <a:chExt cx="2608263" cy="2972061"/>
          </a:xfrm>
        </p:grpSpPr>
        <p:grpSp>
          <p:nvGrpSpPr>
            <p:cNvPr id="3" name="Прямоугольник 6"/>
            <p:cNvGrpSpPr>
              <a:grpSpLocks/>
            </p:cNvGrpSpPr>
            <p:nvPr/>
          </p:nvGrpSpPr>
          <p:grpSpPr bwMode="auto">
            <a:xfrm>
              <a:off x="2286000" y="3124200"/>
              <a:ext cx="306388" cy="2956989"/>
              <a:chOff x="1263" y="653"/>
              <a:chExt cx="342" cy="3761"/>
            </a:xfrm>
          </p:grpSpPr>
          <p:pic>
            <p:nvPicPr>
              <p:cNvPr id="13" name="Прямоугольник 6"/>
              <p:cNvPicPr>
                <a:picLocks noChangeArrowheads="1"/>
              </p:cNvPicPr>
              <p:nvPr/>
            </p:nvPicPr>
            <p:blipFill>
              <a:blip r:embed="rId8" cstate="screen"/>
              <a:srcRect/>
              <a:stretch>
                <a:fillRect/>
              </a:stretch>
            </p:blipFill>
            <p:spPr bwMode="auto">
              <a:xfrm>
                <a:off x="1263" y="653"/>
                <a:ext cx="342" cy="3586"/>
              </a:xfrm>
              <a:prstGeom prst="rect">
                <a:avLst/>
              </a:prstGeom>
              <a:noFill/>
            </p:spPr>
          </p:pic>
          <p:sp>
            <p:nvSpPr>
              <p:cNvPr id="14" name="Text Box 4"/>
              <p:cNvSpPr txBox="1">
                <a:spLocks noChangeArrowheads="1"/>
              </p:cNvSpPr>
              <p:nvPr/>
            </p:nvSpPr>
            <p:spPr bwMode="auto">
              <a:xfrm rot="5400000">
                <a:off x="-324" y="2524"/>
                <a:ext cx="3510" cy="27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rot="10800000" vert="eaVert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kumimoji="0" lang="ru-RU" sz="18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  <p:grpSp>
          <p:nvGrpSpPr>
            <p:cNvPr id="6" name="Стрелка вправо с вырезом 19"/>
            <p:cNvGrpSpPr>
              <a:grpSpLocks/>
            </p:cNvGrpSpPr>
            <p:nvPr/>
          </p:nvGrpSpPr>
          <p:grpSpPr bwMode="auto">
            <a:xfrm rot="10800000">
              <a:off x="1434932" y="3109128"/>
              <a:ext cx="2608263" cy="1566391"/>
              <a:chOff x="356" y="1112"/>
              <a:chExt cx="2027" cy="1010"/>
            </a:xfrm>
          </p:grpSpPr>
          <p:pic>
            <p:nvPicPr>
              <p:cNvPr id="11" name="Стрелка вправо с вырезом 19"/>
              <p:cNvPicPr>
                <a:picLocks noChangeArrowheads="1"/>
              </p:cNvPicPr>
              <p:nvPr/>
            </p:nvPicPr>
            <p:blipFill>
              <a:blip r:embed="rId9" cstate="screen"/>
              <a:srcRect/>
              <a:stretch>
                <a:fillRect/>
              </a:stretch>
            </p:blipFill>
            <p:spPr bwMode="auto">
              <a:xfrm rot="346325">
                <a:off x="356" y="1112"/>
                <a:ext cx="2027" cy="989"/>
              </a:xfrm>
              <a:prstGeom prst="rect">
                <a:avLst/>
              </a:prstGeom>
              <a:noFill/>
            </p:spPr>
          </p:pic>
          <p:sp>
            <p:nvSpPr>
              <p:cNvPr id="12" name="Text Box 7">
                <a:hlinkClick r:id="rId10" action="ppaction://hlinksldjump"/>
              </p:cNvPr>
              <p:cNvSpPr txBox="1">
                <a:spLocks noChangeArrowheads="1"/>
              </p:cNvSpPr>
              <p:nvPr/>
            </p:nvSpPr>
            <p:spPr bwMode="auto">
              <a:xfrm rot="11733526">
                <a:off x="607" y="1809"/>
                <a:ext cx="1636" cy="31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endParaRPr lang="ru-RU" sz="1400" b="1" dirty="0" smtClean="0">
                  <a:solidFill>
                    <a:srgbClr val="FFFFFF"/>
                  </a:solidFill>
                  <a:latin typeface="Constantia" pitchFamily="18" charset="0"/>
                </a:endParaRPr>
              </a:p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lang="ru-RU" sz="1400" b="1" dirty="0" smtClean="0">
                    <a:solidFill>
                      <a:srgbClr val="FFFFFF"/>
                    </a:solidFill>
                    <a:latin typeface="Constantia" pitchFamily="18" charset="0"/>
                  </a:rPr>
                  <a:t>К</a:t>
                </a:r>
                <a:r>
                  <a:rPr lang="ru-RU" sz="2400" b="1" dirty="0" smtClean="0">
                    <a:solidFill>
                      <a:srgbClr val="FFFFFF"/>
                    </a:solidFill>
                    <a:latin typeface="Arial" pitchFamily="34" charset="0"/>
                  </a:rPr>
                  <a:t> </a:t>
                </a:r>
                <a:r>
                  <a:rPr lang="ru-RU" sz="1600" b="1" dirty="0" smtClean="0">
                    <a:solidFill>
                      <a:srgbClr val="FFFFFF"/>
                    </a:solidFill>
                    <a:latin typeface="Constantia" pitchFamily="18" charset="0"/>
                  </a:rPr>
                  <a:t>бабушке</a:t>
                </a:r>
                <a:r>
                  <a:rPr lang="ru-RU" sz="2400" b="1" dirty="0" smtClean="0">
                    <a:solidFill>
                      <a:srgbClr val="FFFFFF"/>
                    </a:solidFill>
                    <a:latin typeface="Arial" pitchFamily="34" charset="0"/>
                  </a:rPr>
                  <a:t> </a:t>
                </a:r>
                <a:r>
                  <a:rPr kumimoji="0" lang="ru-RU" sz="2400" b="1" i="0" u="none" strike="noStrike" cap="none" normalizeH="0" baseline="0" dirty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latin typeface="Arial" pitchFamily="34" charset="0"/>
                  </a:rPr>
                  <a:t> </a:t>
                </a:r>
                <a:endParaRPr kumimoji="0" lang="ru-RU" sz="1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endParaRPr>
              </a:p>
            </p:txBody>
          </p:sp>
        </p:grpSp>
      </p:grp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3108" y="2691045"/>
            <a:ext cx="1000132" cy="1095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Смех ведьм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 cstate="screen"/>
          <a:stretch>
            <a:fillRect/>
          </a:stretch>
        </p:blipFill>
        <p:spPr>
          <a:xfrm>
            <a:off x="306388" y="142852"/>
            <a:ext cx="304800" cy="304800"/>
          </a:xfrm>
          <a:prstGeom prst="rect">
            <a:avLst/>
          </a:prstGeom>
        </p:spPr>
      </p:pic>
      <p:pic>
        <p:nvPicPr>
          <p:cNvPr id="20" name="Возвращение Блудного Попугая -... На самом интересном месте!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2" cstate="screen"/>
          <a:stretch>
            <a:fillRect/>
          </a:stretch>
        </p:blipFill>
        <p:spPr>
          <a:xfrm>
            <a:off x="611188" y="142852"/>
            <a:ext cx="304800" cy="304800"/>
          </a:xfrm>
          <a:prstGeom prst="rect">
            <a:avLst/>
          </a:prstGeom>
        </p:spPr>
      </p:pic>
      <p:sp>
        <p:nvSpPr>
          <p:cNvPr id="24" name="Прямоугольник 23">
            <a:hlinkClick r:id="rId10" action="ppaction://hlinksldjump"/>
          </p:cNvPr>
          <p:cNvSpPr/>
          <p:nvPr/>
        </p:nvSpPr>
        <p:spPr>
          <a:xfrm>
            <a:off x="7026608" y="168570"/>
            <a:ext cx="1857388" cy="428628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nstantia" pitchFamily="18" charset="0"/>
              </a:rPr>
              <a:t>Правила игры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71736" y="2742480"/>
            <a:ext cx="2714644" cy="2972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6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4000"/>
                            </p:stCondLst>
                            <p:childTnLst>
                              <p:par>
                                <p:cTn id="10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4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0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1.85185E-6 C 0.00921 0.01921 0.01285 0.0088 0.03872 0.00995 C 0.04844 0.01343 0.05782 0.01852 0.06754 0.02176 C 0.07379 0.02732 0.08264 0.02824 0.08994 0.03009 C 0.09619 0.03773 0.10712 0.0375 0.11494 0.03843 C 0.12865 0.05556 0.14323 0.05069 0.1625 0.05162 C 0.16667 0.0537 0.17066 0.05532 0.175 0.05671 C 0.17622 0.05787 0.17744 0.05903 0.17865 0.05995 C 0.17987 0.06088 0.18125 0.06088 0.18247 0.06181 C 0.19115 0.06829 0.19271 0.07431 0.20365 0.07847 C 0.20487 0.07963 0.20608 0.08102 0.20747 0.08171 C 0.20903 0.08264 0.21094 0.08218 0.2125 0.08333 C 0.21459 0.08472 0.21563 0.08819 0.21754 0.09005 C 0.22292 0.0956 0.22796 0.10162 0.23369 0.10671 C 0.23403 0.10949 0.2349 0.11227 0.2349 0.11505 C 0.2349 0.14236 0.2283 0.13519 0.20747 0.13843 C 0.19862 0.14213 0.20921 0.13796 0.19254 0.14167 C 0.18507 0.14329 0.17761 0.14676 0.16997 0.14838 C 0.15678 0.15093 0.15053 0.15069 0.1349 0.15162 C 0.12535 0.15394 0.11702 0.16204 0.10747 0.16343 C 0.10157 0.16435 0.09584 0.16458 0.08994 0.16505 C 0.08594 0.16852 0.08386 0.1713 0.08125 0.17662 C 0.07657 0.19583 0.07171 0.23264 0.08994 0.23843 C 0.10209 0.24884 0.09028 0.23982 0.1224 0.24329 C 0.12709 0.24375 0.13125 0.24676 0.13629 0.24676 " pathEditMode="relative" ptsTypes="ffffffffffffffffffffffffA">
                                      <p:cBhvr>
                                        <p:cTn id="13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9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9000"/>
                            </p:stCondLst>
                            <p:childTnLst>
                              <p:par>
                                <p:cTn id="18" presetID="1" presetClass="mediacall" presetSubtype="0" fill="hold" nodeType="afterEffect">
                                  <p:stCondLst>
                                    <p:cond delay="2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1916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3416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468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2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  <p:audio>
              <p:cMediaNode vol="100000" showWhenStopped="0"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531758" y="5260001"/>
            <a:ext cx="1066794" cy="7551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Химический  «морской бой»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1461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1246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8409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6248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77120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14612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71461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1246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6248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096130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857884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857884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857884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868431" y="5533700"/>
            <a:ext cx="1097377" cy="662643"/>
          </a:xfrm>
          <a:prstGeom prst="rect">
            <a:avLst/>
          </a:prstGeom>
          <a:noFill/>
        </p:spPr>
      </p:pic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387" y="5500702"/>
            <a:ext cx="110229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90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746072" y="5474315"/>
            <a:ext cx="1066794" cy="755126"/>
          </a:xfrm>
          <a:prstGeom prst="rect">
            <a:avLst/>
          </a:prstGeom>
          <a:noFill/>
        </p:spPr>
      </p:pic>
      <p:pic>
        <p:nvPicPr>
          <p:cNvPr id="3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000635"/>
            <a:ext cx="13126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" name="Прямоугольник 84"/>
          <p:cNvSpPr/>
          <p:nvPr/>
        </p:nvSpPr>
        <p:spPr>
          <a:xfrm>
            <a:off x="2214546" y="429753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а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214546" y="5035978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б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214546" y="576314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в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786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1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3571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2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357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3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143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4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929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5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285720" y="714356"/>
            <a:ext cx="8572560" cy="3071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1.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 оксидом натрия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CaO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HCl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NaOH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2.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err="1" smtClean="0">
                <a:solidFill>
                  <a:srgbClr val="663300"/>
                </a:solidFill>
                <a:latin typeface="Constantia" pitchFamily="18" charset="0"/>
              </a:rPr>
              <a:t>гидроксидом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натрия реагирует: 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KOH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CaO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H2SO4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3.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серной кислотой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NaOH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HCL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SO2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4.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хлоридом натрия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KOH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AgNO3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HCl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endParaRPr lang="ru-RU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5.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оксидом алюминия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H2O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ZnO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HNO3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Выберите верный ответ и отметьте на  игровом поле:</a:t>
            </a:r>
            <a:endParaRPr lang="en-US" sz="20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408185" y="5527218"/>
            <a:ext cx="1066794" cy="755126"/>
          </a:xfrm>
          <a:prstGeom prst="rect">
            <a:avLst/>
          </a:prstGeom>
          <a:noFill/>
        </p:spPr>
      </p:pic>
      <p:pic>
        <p:nvPicPr>
          <p:cNvPr id="78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571868" y="5739080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929322" y="5739080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357686" y="4357694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143504" y="5024700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786050" y="5024700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2"/>
          <p:cNvGrpSpPr/>
          <p:nvPr/>
        </p:nvGrpSpPr>
        <p:grpSpPr>
          <a:xfrm>
            <a:off x="4500562" y="5072074"/>
            <a:ext cx="357190" cy="528640"/>
            <a:chOff x="1809750" y="1810184"/>
            <a:chExt cx="1093039" cy="1790266"/>
          </a:xfrm>
        </p:grpSpPr>
        <p:pic>
          <p:nvPicPr>
            <p:cNvPr id="97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8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98"/>
          <p:cNvGrpSpPr/>
          <p:nvPr/>
        </p:nvGrpSpPr>
        <p:grpSpPr>
          <a:xfrm>
            <a:off x="3714744" y="5072074"/>
            <a:ext cx="357190" cy="528640"/>
            <a:chOff x="1809750" y="1810184"/>
            <a:chExt cx="1093039" cy="1790266"/>
          </a:xfrm>
        </p:grpSpPr>
        <p:pic>
          <p:nvPicPr>
            <p:cNvPr id="100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1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01"/>
          <p:cNvGrpSpPr/>
          <p:nvPr/>
        </p:nvGrpSpPr>
        <p:grpSpPr>
          <a:xfrm>
            <a:off x="6072198" y="4357694"/>
            <a:ext cx="357190" cy="528640"/>
            <a:chOff x="1809750" y="1810184"/>
            <a:chExt cx="1093039" cy="1790266"/>
          </a:xfrm>
        </p:grpSpPr>
        <p:pic>
          <p:nvPicPr>
            <p:cNvPr id="103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4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104"/>
          <p:cNvGrpSpPr/>
          <p:nvPr/>
        </p:nvGrpSpPr>
        <p:grpSpPr>
          <a:xfrm>
            <a:off x="5214942" y="4357694"/>
            <a:ext cx="357190" cy="528640"/>
            <a:chOff x="1809750" y="1810184"/>
            <a:chExt cx="1093039" cy="1790266"/>
          </a:xfrm>
        </p:grpSpPr>
        <p:pic>
          <p:nvPicPr>
            <p:cNvPr id="106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7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07"/>
          <p:cNvGrpSpPr/>
          <p:nvPr/>
        </p:nvGrpSpPr>
        <p:grpSpPr>
          <a:xfrm>
            <a:off x="3643306" y="4357694"/>
            <a:ext cx="357190" cy="528640"/>
            <a:chOff x="1809750" y="1810184"/>
            <a:chExt cx="1093039" cy="1790266"/>
          </a:xfrm>
        </p:grpSpPr>
        <p:pic>
          <p:nvPicPr>
            <p:cNvPr id="109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0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10"/>
          <p:cNvGrpSpPr/>
          <p:nvPr/>
        </p:nvGrpSpPr>
        <p:grpSpPr>
          <a:xfrm>
            <a:off x="2928926" y="4357694"/>
            <a:ext cx="357190" cy="528640"/>
            <a:chOff x="1809750" y="1810184"/>
            <a:chExt cx="1093039" cy="1790266"/>
          </a:xfrm>
        </p:grpSpPr>
        <p:pic>
          <p:nvPicPr>
            <p:cNvPr id="112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3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13"/>
          <p:cNvGrpSpPr/>
          <p:nvPr/>
        </p:nvGrpSpPr>
        <p:grpSpPr>
          <a:xfrm>
            <a:off x="6072198" y="5072074"/>
            <a:ext cx="357190" cy="528640"/>
            <a:chOff x="1809750" y="1810184"/>
            <a:chExt cx="1093039" cy="1790266"/>
          </a:xfrm>
        </p:grpSpPr>
        <p:pic>
          <p:nvPicPr>
            <p:cNvPr id="115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6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16"/>
          <p:cNvGrpSpPr/>
          <p:nvPr/>
        </p:nvGrpSpPr>
        <p:grpSpPr>
          <a:xfrm>
            <a:off x="5286380" y="5715016"/>
            <a:ext cx="357190" cy="528640"/>
            <a:chOff x="1809750" y="1810184"/>
            <a:chExt cx="1093039" cy="1790266"/>
          </a:xfrm>
        </p:grpSpPr>
        <p:pic>
          <p:nvPicPr>
            <p:cNvPr id="118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9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19"/>
          <p:cNvGrpSpPr/>
          <p:nvPr/>
        </p:nvGrpSpPr>
        <p:grpSpPr>
          <a:xfrm>
            <a:off x="4500562" y="5715016"/>
            <a:ext cx="357190" cy="528640"/>
            <a:chOff x="1809750" y="1810184"/>
            <a:chExt cx="1093039" cy="1790266"/>
          </a:xfrm>
        </p:grpSpPr>
        <p:pic>
          <p:nvPicPr>
            <p:cNvPr id="121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2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22"/>
          <p:cNvGrpSpPr/>
          <p:nvPr/>
        </p:nvGrpSpPr>
        <p:grpSpPr>
          <a:xfrm>
            <a:off x="2928926" y="5715016"/>
            <a:ext cx="357190" cy="528640"/>
            <a:chOff x="1809750" y="1810184"/>
            <a:chExt cx="1093039" cy="1790266"/>
          </a:xfrm>
        </p:grpSpPr>
        <p:pic>
          <p:nvPicPr>
            <p:cNvPr id="124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5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531758" y="5260001"/>
            <a:ext cx="1066794" cy="7551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Химический  «морской бой»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1461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1246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8409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6248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77120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14612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71461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1246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6248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096130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857884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857884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857884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868431" y="5533700"/>
            <a:ext cx="1097377" cy="662643"/>
          </a:xfrm>
          <a:prstGeom prst="rect">
            <a:avLst/>
          </a:prstGeom>
          <a:noFill/>
        </p:spPr>
      </p:pic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387" y="5500702"/>
            <a:ext cx="110229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90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746072" y="5474315"/>
            <a:ext cx="1066794" cy="755126"/>
          </a:xfrm>
          <a:prstGeom prst="rect">
            <a:avLst/>
          </a:prstGeom>
          <a:noFill/>
        </p:spPr>
      </p:pic>
      <p:pic>
        <p:nvPicPr>
          <p:cNvPr id="3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000635"/>
            <a:ext cx="13126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" name="Прямоугольник 84"/>
          <p:cNvSpPr/>
          <p:nvPr/>
        </p:nvSpPr>
        <p:spPr>
          <a:xfrm>
            <a:off x="2214546" y="429753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а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214546" y="5035978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б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214546" y="576314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в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786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1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3571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2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357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3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143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4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929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5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285720" y="714356"/>
            <a:ext cx="8858280" cy="3071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1.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 оксидом серы (4)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Na2O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HBr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NO2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2.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err="1" smtClean="0">
                <a:solidFill>
                  <a:srgbClr val="663300"/>
                </a:solidFill>
                <a:latin typeface="Constantia" pitchFamily="18" charset="0"/>
              </a:rPr>
              <a:t>гидроксидом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кальция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KOH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CaO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HNO3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3.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азотной  кислотой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Ca(OH)2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H2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NO2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4.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сульфатом калия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KOH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AgNO3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BaCl2 </a:t>
            </a:r>
            <a:endParaRPr lang="ru-RU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5.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оксидом цинка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H2O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HCl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NO2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Выберите верный ответ и отметьте на  игровом поле:</a:t>
            </a:r>
            <a:endParaRPr lang="en-US" sz="20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408185" y="5527218"/>
            <a:ext cx="1066794" cy="755126"/>
          </a:xfrm>
          <a:prstGeom prst="rect">
            <a:avLst/>
          </a:prstGeom>
          <a:noFill/>
        </p:spPr>
      </p:pic>
      <p:pic>
        <p:nvPicPr>
          <p:cNvPr id="78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571868" y="571501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6000760" y="500063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357686" y="4357694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143504" y="571501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786050" y="4357694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2"/>
          <p:cNvGrpSpPr/>
          <p:nvPr/>
        </p:nvGrpSpPr>
        <p:grpSpPr>
          <a:xfrm>
            <a:off x="4500562" y="5072074"/>
            <a:ext cx="357190" cy="528640"/>
            <a:chOff x="1809750" y="1810184"/>
            <a:chExt cx="1093039" cy="1790266"/>
          </a:xfrm>
        </p:grpSpPr>
        <p:pic>
          <p:nvPicPr>
            <p:cNvPr id="97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8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98"/>
          <p:cNvGrpSpPr/>
          <p:nvPr/>
        </p:nvGrpSpPr>
        <p:grpSpPr>
          <a:xfrm>
            <a:off x="3714744" y="5072074"/>
            <a:ext cx="357190" cy="528640"/>
            <a:chOff x="1809750" y="1810184"/>
            <a:chExt cx="1093039" cy="1790266"/>
          </a:xfrm>
        </p:grpSpPr>
        <p:pic>
          <p:nvPicPr>
            <p:cNvPr id="100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1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01"/>
          <p:cNvGrpSpPr/>
          <p:nvPr/>
        </p:nvGrpSpPr>
        <p:grpSpPr>
          <a:xfrm>
            <a:off x="6072198" y="4357694"/>
            <a:ext cx="357190" cy="528640"/>
            <a:chOff x="1809750" y="1810184"/>
            <a:chExt cx="1093039" cy="1790266"/>
          </a:xfrm>
        </p:grpSpPr>
        <p:pic>
          <p:nvPicPr>
            <p:cNvPr id="103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4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104"/>
          <p:cNvGrpSpPr/>
          <p:nvPr/>
        </p:nvGrpSpPr>
        <p:grpSpPr>
          <a:xfrm>
            <a:off x="5214942" y="4357694"/>
            <a:ext cx="357190" cy="528640"/>
            <a:chOff x="1809750" y="1810184"/>
            <a:chExt cx="1093039" cy="1790266"/>
          </a:xfrm>
        </p:grpSpPr>
        <p:pic>
          <p:nvPicPr>
            <p:cNvPr id="106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7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07"/>
          <p:cNvGrpSpPr/>
          <p:nvPr/>
        </p:nvGrpSpPr>
        <p:grpSpPr>
          <a:xfrm>
            <a:off x="3643306" y="4357694"/>
            <a:ext cx="357190" cy="528640"/>
            <a:chOff x="1809750" y="1810184"/>
            <a:chExt cx="1093039" cy="1790266"/>
          </a:xfrm>
        </p:grpSpPr>
        <p:pic>
          <p:nvPicPr>
            <p:cNvPr id="109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0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10"/>
          <p:cNvGrpSpPr/>
          <p:nvPr/>
        </p:nvGrpSpPr>
        <p:grpSpPr>
          <a:xfrm>
            <a:off x="2928926" y="5072074"/>
            <a:ext cx="357190" cy="528640"/>
            <a:chOff x="1809750" y="1810184"/>
            <a:chExt cx="1093039" cy="1790266"/>
          </a:xfrm>
        </p:grpSpPr>
        <p:pic>
          <p:nvPicPr>
            <p:cNvPr id="112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3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13"/>
          <p:cNvGrpSpPr/>
          <p:nvPr/>
        </p:nvGrpSpPr>
        <p:grpSpPr>
          <a:xfrm>
            <a:off x="6072198" y="5786454"/>
            <a:ext cx="357190" cy="528640"/>
            <a:chOff x="1809750" y="1810184"/>
            <a:chExt cx="1093039" cy="1790266"/>
          </a:xfrm>
        </p:grpSpPr>
        <p:pic>
          <p:nvPicPr>
            <p:cNvPr id="115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6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16"/>
          <p:cNvGrpSpPr/>
          <p:nvPr/>
        </p:nvGrpSpPr>
        <p:grpSpPr>
          <a:xfrm>
            <a:off x="5286380" y="5072074"/>
            <a:ext cx="357190" cy="528640"/>
            <a:chOff x="1809750" y="1810184"/>
            <a:chExt cx="1093039" cy="1790266"/>
          </a:xfrm>
        </p:grpSpPr>
        <p:pic>
          <p:nvPicPr>
            <p:cNvPr id="118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9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19"/>
          <p:cNvGrpSpPr/>
          <p:nvPr/>
        </p:nvGrpSpPr>
        <p:grpSpPr>
          <a:xfrm>
            <a:off x="4500562" y="5715016"/>
            <a:ext cx="357190" cy="528640"/>
            <a:chOff x="1809750" y="1810184"/>
            <a:chExt cx="1093039" cy="1790266"/>
          </a:xfrm>
        </p:grpSpPr>
        <p:pic>
          <p:nvPicPr>
            <p:cNvPr id="121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2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22"/>
          <p:cNvGrpSpPr/>
          <p:nvPr/>
        </p:nvGrpSpPr>
        <p:grpSpPr>
          <a:xfrm>
            <a:off x="2928926" y="5715016"/>
            <a:ext cx="357190" cy="528640"/>
            <a:chOff x="1809750" y="1810184"/>
            <a:chExt cx="1093039" cy="1790266"/>
          </a:xfrm>
        </p:grpSpPr>
        <p:pic>
          <p:nvPicPr>
            <p:cNvPr id="124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5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531758" y="5260001"/>
            <a:ext cx="1066794" cy="7551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Химический  «морской бой»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1461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1246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8409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6248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77120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14612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71461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1246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6248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096130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857884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857884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857884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868431" y="5533700"/>
            <a:ext cx="1097377" cy="662643"/>
          </a:xfrm>
          <a:prstGeom prst="rect">
            <a:avLst/>
          </a:prstGeom>
          <a:noFill/>
        </p:spPr>
      </p:pic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387" y="5500702"/>
            <a:ext cx="110229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90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746072" y="5474315"/>
            <a:ext cx="1066794" cy="755126"/>
          </a:xfrm>
          <a:prstGeom prst="rect">
            <a:avLst/>
          </a:prstGeom>
          <a:noFill/>
        </p:spPr>
      </p:pic>
      <p:pic>
        <p:nvPicPr>
          <p:cNvPr id="3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000635"/>
            <a:ext cx="13126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" name="Прямоугольник 84"/>
          <p:cNvSpPr/>
          <p:nvPr/>
        </p:nvSpPr>
        <p:spPr>
          <a:xfrm>
            <a:off x="2214546" y="429753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а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214546" y="5035978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б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214546" y="576314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в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786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1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3571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2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357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3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143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4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929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5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142844" y="714356"/>
            <a:ext cx="8715436" cy="3071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1.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 оксидом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Ba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 не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  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CO2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HCl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NaOH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2.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err="1" smtClean="0">
                <a:solidFill>
                  <a:srgbClr val="663300"/>
                </a:solidFill>
                <a:latin typeface="Constantia" pitchFamily="18" charset="0"/>
              </a:rPr>
              <a:t>гидроксидом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Li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не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HCl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CaO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H2SO4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3.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фосфорной  к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–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той 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не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NaOH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HCL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Na2O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4.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сульфидом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Na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не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NaOH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HNO3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HCl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endParaRPr lang="ru-RU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5.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оксидом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Be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не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H2O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err="1" smtClean="0">
                <a:solidFill>
                  <a:srgbClr val="663300"/>
                </a:solidFill>
                <a:latin typeface="Constantia" pitchFamily="18" charset="0"/>
              </a:rPr>
              <a:t>HBr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HNO3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Выберите верный ответ и отметьте на  игровом поле:</a:t>
            </a:r>
            <a:endParaRPr lang="en-US" sz="20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408185" y="5527218"/>
            <a:ext cx="1066794" cy="755126"/>
          </a:xfrm>
          <a:prstGeom prst="rect">
            <a:avLst/>
          </a:prstGeom>
          <a:noFill/>
        </p:spPr>
      </p:pic>
      <p:pic>
        <p:nvPicPr>
          <p:cNvPr id="78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643306" y="506079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929322" y="434641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357686" y="506079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214942" y="434641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857488" y="5715016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2"/>
          <p:cNvGrpSpPr/>
          <p:nvPr/>
        </p:nvGrpSpPr>
        <p:grpSpPr>
          <a:xfrm>
            <a:off x="4500562" y="4357694"/>
            <a:ext cx="357190" cy="528640"/>
            <a:chOff x="1809750" y="1810184"/>
            <a:chExt cx="1093039" cy="1790266"/>
          </a:xfrm>
        </p:grpSpPr>
        <p:pic>
          <p:nvPicPr>
            <p:cNvPr id="97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8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98"/>
          <p:cNvGrpSpPr/>
          <p:nvPr/>
        </p:nvGrpSpPr>
        <p:grpSpPr>
          <a:xfrm>
            <a:off x="3714744" y="5715016"/>
            <a:ext cx="357190" cy="528640"/>
            <a:chOff x="1809750" y="1810184"/>
            <a:chExt cx="1093039" cy="1790266"/>
          </a:xfrm>
        </p:grpSpPr>
        <p:pic>
          <p:nvPicPr>
            <p:cNvPr id="100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1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01"/>
          <p:cNvGrpSpPr/>
          <p:nvPr/>
        </p:nvGrpSpPr>
        <p:grpSpPr>
          <a:xfrm>
            <a:off x="6072198" y="5715016"/>
            <a:ext cx="357190" cy="528640"/>
            <a:chOff x="1809750" y="1810184"/>
            <a:chExt cx="1093039" cy="1790266"/>
          </a:xfrm>
        </p:grpSpPr>
        <p:pic>
          <p:nvPicPr>
            <p:cNvPr id="103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4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104"/>
          <p:cNvGrpSpPr/>
          <p:nvPr/>
        </p:nvGrpSpPr>
        <p:grpSpPr>
          <a:xfrm>
            <a:off x="5286380" y="5072074"/>
            <a:ext cx="357190" cy="528640"/>
            <a:chOff x="1809750" y="1810184"/>
            <a:chExt cx="1093039" cy="1790266"/>
          </a:xfrm>
        </p:grpSpPr>
        <p:pic>
          <p:nvPicPr>
            <p:cNvPr id="106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7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07"/>
          <p:cNvGrpSpPr/>
          <p:nvPr/>
        </p:nvGrpSpPr>
        <p:grpSpPr>
          <a:xfrm>
            <a:off x="3643306" y="4357694"/>
            <a:ext cx="357190" cy="528640"/>
            <a:chOff x="1809750" y="1810184"/>
            <a:chExt cx="1093039" cy="1790266"/>
          </a:xfrm>
        </p:grpSpPr>
        <p:pic>
          <p:nvPicPr>
            <p:cNvPr id="109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0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10"/>
          <p:cNvGrpSpPr/>
          <p:nvPr/>
        </p:nvGrpSpPr>
        <p:grpSpPr>
          <a:xfrm>
            <a:off x="2928926" y="4357694"/>
            <a:ext cx="357190" cy="528640"/>
            <a:chOff x="1809750" y="1810184"/>
            <a:chExt cx="1093039" cy="1790266"/>
          </a:xfrm>
        </p:grpSpPr>
        <p:pic>
          <p:nvPicPr>
            <p:cNvPr id="112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3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13"/>
          <p:cNvGrpSpPr/>
          <p:nvPr/>
        </p:nvGrpSpPr>
        <p:grpSpPr>
          <a:xfrm>
            <a:off x="6072198" y="5072074"/>
            <a:ext cx="357190" cy="528640"/>
            <a:chOff x="1809750" y="1810184"/>
            <a:chExt cx="1093039" cy="1790266"/>
          </a:xfrm>
        </p:grpSpPr>
        <p:pic>
          <p:nvPicPr>
            <p:cNvPr id="115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6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16"/>
          <p:cNvGrpSpPr/>
          <p:nvPr/>
        </p:nvGrpSpPr>
        <p:grpSpPr>
          <a:xfrm>
            <a:off x="5286380" y="5715016"/>
            <a:ext cx="357190" cy="528640"/>
            <a:chOff x="1809750" y="1810184"/>
            <a:chExt cx="1093039" cy="1790266"/>
          </a:xfrm>
        </p:grpSpPr>
        <p:pic>
          <p:nvPicPr>
            <p:cNvPr id="118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9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19"/>
          <p:cNvGrpSpPr/>
          <p:nvPr/>
        </p:nvGrpSpPr>
        <p:grpSpPr>
          <a:xfrm>
            <a:off x="4500562" y="5715016"/>
            <a:ext cx="357190" cy="528640"/>
            <a:chOff x="1809750" y="1810184"/>
            <a:chExt cx="1093039" cy="1790266"/>
          </a:xfrm>
        </p:grpSpPr>
        <p:pic>
          <p:nvPicPr>
            <p:cNvPr id="121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2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22"/>
          <p:cNvGrpSpPr/>
          <p:nvPr/>
        </p:nvGrpSpPr>
        <p:grpSpPr>
          <a:xfrm>
            <a:off x="2928926" y="5072074"/>
            <a:ext cx="357190" cy="528640"/>
            <a:chOff x="1809750" y="1810184"/>
            <a:chExt cx="1093039" cy="1790266"/>
          </a:xfrm>
        </p:grpSpPr>
        <p:pic>
          <p:nvPicPr>
            <p:cNvPr id="124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5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531758" y="5260001"/>
            <a:ext cx="1066794" cy="755126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 Химический  «морской бой»</a:t>
            </a:r>
            <a:endParaRPr lang="ru-RU" sz="2800" b="1" dirty="0">
              <a:solidFill>
                <a:prstClr val="white"/>
              </a:solidFill>
              <a:latin typeface="Constantia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71461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3512462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28624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084098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5072066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4286248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477120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2714612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271461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12462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286248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096130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4" name="Прямоугольник 53"/>
          <p:cNvSpPr/>
          <p:nvPr/>
        </p:nvSpPr>
        <p:spPr>
          <a:xfrm>
            <a:off x="5857884" y="428625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857884" y="500063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5857884" y="5715016"/>
            <a:ext cx="785818" cy="714380"/>
          </a:xfrm>
          <a:prstGeom prst="rect">
            <a:avLst/>
          </a:prstGeom>
          <a:solidFill>
            <a:srgbClr val="996600"/>
          </a:soli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800" b="1" dirty="0">
              <a:solidFill>
                <a:srgbClr val="002060"/>
              </a:solidFill>
            </a:endParaRPr>
          </a:p>
        </p:txBody>
      </p:sp>
      <p:pic>
        <p:nvPicPr>
          <p:cNvPr id="70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20329075">
            <a:off x="868431" y="5533700"/>
            <a:ext cx="1097377" cy="662643"/>
          </a:xfrm>
          <a:prstGeom prst="rect">
            <a:avLst/>
          </a:prstGeom>
          <a:noFill/>
        </p:spPr>
      </p:pic>
      <p:pic>
        <p:nvPicPr>
          <p:cNvPr id="71" name="Picture 4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72387" y="5500702"/>
            <a:ext cx="1102290" cy="10572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2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6611463">
            <a:off x="190875" y="5626364"/>
            <a:ext cx="1066794" cy="755126"/>
          </a:xfrm>
          <a:prstGeom prst="rect">
            <a:avLst/>
          </a:prstGeom>
          <a:noFill/>
        </p:spPr>
      </p:pic>
      <p:pic>
        <p:nvPicPr>
          <p:cNvPr id="73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093488">
            <a:off x="746072" y="5474315"/>
            <a:ext cx="1066794" cy="755126"/>
          </a:xfrm>
          <a:prstGeom prst="rect">
            <a:avLst/>
          </a:prstGeom>
          <a:noFill/>
        </p:spPr>
      </p:pic>
      <p:pic>
        <p:nvPicPr>
          <p:cNvPr id="35" name="Picture 2">
            <a:hlinkClick r:id="rId6" action="ppaction://hlinksldjump"/>
          </p:cNvPr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43834" y="5000635"/>
            <a:ext cx="1312673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5" name="Прямоугольник 84"/>
          <p:cNvSpPr/>
          <p:nvPr/>
        </p:nvSpPr>
        <p:spPr>
          <a:xfrm>
            <a:off x="2214546" y="429753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а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6" name="Прямоугольник 85"/>
          <p:cNvSpPr/>
          <p:nvPr/>
        </p:nvSpPr>
        <p:spPr>
          <a:xfrm>
            <a:off x="2214546" y="5035978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б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7" name="Прямоугольник 86"/>
          <p:cNvSpPr/>
          <p:nvPr/>
        </p:nvSpPr>
        <p:spPr>
          <a:xfrm>
            <a:off x="2214546" y="5763144"/>
            <a:ext cx="500066" cy="64294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Constantia" pitchFamily="18" charset="0"/>
              </a:rPr>
              <a:t>в</a:t>
            </a:r>
            <a:endParaRPr lang="ru-RU" sz="28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88" name="Прямоугольник 87"/>
          <p:cNvSpPr/>
          <p:nvPr/>
        </p:nvSpPr>
        <p:spPr>
          <a:xfrm>
            <a:off x="2786050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1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89" name="Прямоугольник 88"/>
          <p:cNvSpPr/>
          <p:nvPr/>
        </p:nvSpPr>
        <p:spPr>
          <a:xfrm>
            <a:off x="3571868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2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0" name="Прямоугольник 89"/>
          <p:cNvSpPr/>
          <p:nvPr/>
        </p:nvSpPr>
        <p:spPr>
          <a:xfrm>
            <a:off x="4357686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3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1" name="Прямоугольник 90"/>
          <p:cNvSpPr/>
          <p:nvPr/>
        </p:nvSpPr>
        <p:spPr>
          <a:xfrm>
            <a:off x="5143504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4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2" name="Прямоугольник 91"/>
          <p:cNvSpPr/>
          <p:nvPr/>
        </p:nvSpPr>
        <p:spPr>
          <a:xfrm>
            <a:off x="5929322" y="3857628"/>
            <a:ext cx="571504" cy="35719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663300"/>
                </a:solidFill>
                <a:latin typeface="+mj-lt"/>
              </a:rPr>
              <a:t>5</a:t>
            </a:r>
            <a:endParaRPr lang="ru-RU" sz="2800" b="1" dirty="0">
              <a:solidFill>
                <a:srgbClr val="663300"/>
              </a:solidFill>
              <a:latin typeface="+mj-lt"/>
            </a:endParaRPr>
          </a:p>
        </p:txBody>
      </p:sp>
      <p:sp>
        <p:nvSpPr>
          <p:cNvPr id="94" name="Прямоугольник 93"/>
          <p:cNvSpPr/>
          <p:nvPr/>
        </p:nvSpPr>
        <p:spPr>
          <a:xfrm>
            <a:off x="285720" y="714356"/>
            <a:ext cx="8572560" cy="30718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en-US" sz="24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r>
              <a:rPr lang="ru-RU" sz="2400" b="1" dirty="0" smtClean="0">
                <a:solidFill>
                  <a:srgbClr val="663300"/>
                </a:solidFill>
                <a:latin typeface="Constantia" pitchFamily="18" charset="0"/>
              </a:rPr>
              <a:t>1.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 сульфатом меди (2)  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Ag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Au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Al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2.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хлоридом железа (2)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Cu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Ag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Mg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3.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нитратом серебра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Pt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Fe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Au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4.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хлоридом  алюминия 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Fe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</a:t>
            </a:r>
            <a:r>
              <a:rPr lang="ru-RU" sz="2000" b="1" smtClean="0">
                <a:solidFill>
                  <a:srgbClr val="663300"/>
                </a:solidFill>
                <a:latin typeface="Constantia" pitchFamily="18" charset="0"/>
              </a:rPr>
              <a:t>) К</a:t>
            </a:r>
            <a:r>
              <a:rPr lang="en-US" sz="2000" b="1" smtClean="0">
                <a:solidFill>
                  <a:srgbClr val="663300"/>
                </a:solidFill>
                <a:latin typeface="Constantia" pitchFamily="18" charset="0"/>
              </a:rPr>
              <a:t>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Cu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5.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C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бромидом меди (2) реагирует: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а)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Zn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б)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Hg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 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      </a:t>
            </a: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в)</a:t>
            </a:r>
            <a:r>
              <a:rPr lang="en-US" sz="2000" b="1" dirty="0" smtClean="0">
                <a:solidFill>
                  <a:srgbClr val="663300"/>
                </a:solidFill>
                <a:latin typeface="Constantia" pitchFamily="18" charset="0"/>
              </a:rPr>
              <a:t> Ag</a:t>
            </a:r>
          </a:p>
          <a:p>
            <a:pPr algn="ctr">
              <a:lnSpc>
                <a:spcPct val="150000"/>
              </a:lnSpc>
            </a:pPr>
            <a:r>
              <a:rPr lang="ru-RU" sz="2000" b="1" dirty="0" smtClean="0">
                <a:solidFill>
                  <a:srgbClr val="C00000"/>
                </a:solidFill>
                <a:latin typeface="Constantia" pitchFamily="18" charset="0"/>
              </a:rPr>
              <a:t>Выберите верный ответ и отметьте на  игровом поле:</a:t>
            </a:r>
            <a:endParaRPr lang="en-US" sz="2000" b="1" dirty="0" smtClean="0">
              <a:solidFill>
                <a:srgbClr val="C00000"/>
              </a:solidFill>
              <a:latin typeface="Constantia" pitchFamily="18" charset="0"/>
            </a:endParaRPr>
          </a:p>
          <a:p>
            <a:pPr>
              <a:lnSpc>
                <a:spcPct val="150000"/>
              </a:lnSpc>
            </a:pPr>
            <a:endParaRPr lang="ru-RU" sz="2000" b="1" dirty="0" smtClean="0">
              <a:solidFill>
                <a:srgbClr val="663300"/>
              </a:solidFill>
              <a:latin typeface="Constantia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69" name="Picture 2" descr="C:\Documents and Settings\Admin\Рабочий стол\image028.gif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7185562">
            <a:off x="408185" y="5527218"/>
            <a:ext cx="1066794" cy="755126"/>
          </a:xfrm>
          <a:prstGeom prst="rect">
            <a:avLst/>
          </a:prstGeom>
          <a:noFill/>
        </p:spPr>
      </p:pic>
      <p:pic>
        <p:nvPicPr>
          <p:cNvPr id="78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3571868" y="5787208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9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929322" y="4331835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4357686" y="5048764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5143504" y="5048764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" name="Рисунок 2">
            <a:hlinkClick r:id="rId8" action="ppaction://hlinksldjump"/>
          </p:cNvPr>
          <p:cNvPicPr>
            <a:picLocks noChangeAspect="1" noChangeArrowheads="1" noCrop="1"/>
          </p:cNvPicPr>
          <p:nvPr/>
        </p:nvPicPr>
        <p:blipFill>
          <a:blip r:embed="rId9" cstate="screen"/>
          <a:srcRect/>
          <a:stretch>
            <a:fillRect/>
          </a:stretch>
        </p:blipFill>
        <p:spPr bwMode="auto">
          <a:xfrm>
            <a:off x="2714612" y="5787208"/>
            <a:ext cx="571504" cy="5492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" name="Группа 82"/>
          <p:cNvGrpSpPr/>
          <p:nvPr/>
        </p:nvGrpSpPr>
        <p:grpSpPr>
          <a:xfrm>
            <a:off x="4500562" y="4393790"/>
            <a:ext cx="357190" cy="528640"/>
            <a:chOff x="1809750" y="1810184"/>
            <a:chExt cx="1093039" cy="1790266"/>
          </a:xfrm>
        </p:grpSpPr>
        <p:pic>
          <p:nvPicPr>
            <p:cNvPr id="97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8" name="Полилиния 97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3" name="Группа 98"/>
          <p:cNvGrpSpPr/>
          <p:nvPr/>
        </p:nvGrpSpPr>
        <p:grpSpPr>
          <a:xfrm>
            <a:off x="3714744" y="5096138"/>
            <a:ext cx="357190" cy="528640"/>
            <a:chOff x="1809750" y="1810184"/>
            <a:chExt cx="1093039" cy="1790266"/>
          </a:xfrm>
        </p:grpSpPr>
        <p:pic>
          <p:nvPicPr>
            <p:cNvPr id="100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1" name="Полилиния 100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4" name="Группа 101"/>
          <p:cNvGrpSpPr/>
          <p:nvPr/>
        </p:nvGrpSpPr>
        <p:grpSpPr>
          <a:xfrm>
            <a:off x="6072198" y="5096138"/>
            <a:ext cx="357190" cy="528640"/>
            <a:chOff x="1809750" y="1810184"/>
            <a:chExt cx="1093039" cy="1790266"/>
          </a:xfrm>
        </p:grpSpPr>
        <p:pic>
          <p:nvPicPr>
            <p:cNvPr id="103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4" name="Полилиния 103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6" name="Группа 104"/>
          <p:cNvGrpSpPr/>
          <p:nvPr/>
        </p:nvGrpSpPr>
        <p:grpSpPr>
          <a:xfrm>
            <a:off x="5214942" y="4393790"/>
            <a:ext cx="357190" cy="528640"/>
            <a:chOff x="1809750" y="1810184"/>
            <a:chExt cx="1093039" cy="1790266"/>
          </a:xfrm>
        </p:grpSpPr>
        <p:pic>
          <p:nvPicPr>
            <p:cNvPr id="106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07" name="Полилиния 106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107"/>
          <p:cNvGrpSpPr/>
          <p:nvPr/>
        </p:nvGrpSpPr>
        <p:grpSpPr>
          <a:xfrm>
            <a:off x="3643306" y="4393790"/>
            <a:ext cx="357190" cy="528640"/>
            <a:chOff x="1809750" y="1810184"/>
            <a:chExt cx="1093039" cy="1790266"/>
          </a:xfrm>
        </p:grpSpPr>
        <p:pic>
          <p:nvPicPr>
            <p:cNvPr id="109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0" name="Полилиния 109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8" name="Группа 110"/>
          <p:cNvGrpSpPr/>
          <p:nvPr/>
        </p:nvGrpSpPr>
        <p:grpSpPr>
          <a:xfrm>
            <a:off x="2928926" y="4393790"/>
            <a:ext cx="357190" cy="528640"/>
            <a:chOff x="1809750" y="1810184"/>
            <a:chExt cx="1093039" cy="1790266"/>
          </a:xfrm>
        </p:grpSpPr>
        <p:pic>
          <p:nvPicPr>
            <p:cNvPr id="112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3" name="Полилиния 112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113"/>
          <p:cNvGrpSpPr/>
          <p:nvPr/>
        </p:nvGrpSpPr>
        <p:grpSpPr>
          <a:xfrm>
            <a:off x="6072198" y="5751112"/>
            <a:ext cx="357190" cy="528640"/>
            <a:chOff x="1809750" y="1810184"/>
            <a:chExt cx="1093039" cy="1790266"/>
          </a:xfrm>
        </p:grpSpPr>
        <p:pic>
          <p:nvPicPr>
            <p:cNvPr id="115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6" name="Полилиния 115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0" name="Группа 116"/>
          <p:cNvGrpSpPr/>
          <p:nvPr/>
        </p:nvGrpSpPr>
        <p:grpSpPr>
          <a:xfrm>
            <a:off x="5286380" y="5751112"/>
            <a:ext cx="357190" cy="528640"/>
            <a:chOff x="1809750" y="1810184"/>
            <a:chExt cx="1093039" cy="1790266"/>
          </a:xfrm>
        </p:grpSpPr>
        <p:pic>
          <p:nvPicPr>
            <p:cNvPr id="118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19" name="Полилиния 118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1" name="Группа 119"/>
          <p:cNvGrpSpPr/>
          <p:nvPr/>
        </p:nvGrpSpPr>
        <p:grpSpPr>
          <a:xfrm>
            <a:off x="4500562" y="5751112"/>
            <a:ext cx="357190" cy="528640"/>
            <a:chOff x="1809750" y="1810184"/>
            <a:chExt cx="1093039" cy="1790266"/>
          </a:xfrm>
        </p:grpSpPr>
        <p:pic>
          <p:nvPicPr>
            <p:cNvPr id="121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2" name="Полилиния 121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2" name="Группа 122"/>
          <p:cNvGrpSpPr/>
          <p:nvPr/>
        </p:nvGrpSpPr>
        <p:grpSpPr>
          <a:xfrm>
            <a:off x="3000364" y="5096138"/>
            <a:ext cx="357190" cy="528640"/>
            <a:chOff x="1809750" y="1810184"/>
            <a:chExt cx="1093039" cy="1790266"/>
          </a:xfrm>
        </p:grpSpPr>
        <p:pic>
          <p:nvPicPr>
            <p:cNvPr id="124" name="Picture 13"/>
            <p:cNvPicPr>
              <a:picLocks noChangeAspect="1" noChangeArrowheads="1"/>
            </p:cNvPicPr>
            <p:nvPr/>
          </p:nvPicPr>
          <p:blipFill>
            <a:blip r:embed="rId10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4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 rot="2152562">
              <a:off x="1921711" y="1810184"/>
              <a:ext cx="981078" cy="12686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25" name="Полилиния 124"/>
            <p:cNvSpPr/>
            <p:nvPr/>
          </p:nvSpPr>
          <p:spPr>
            <a:xfrm>
              <a:off x="1809750" y="2952750"/>
              <a:ext cx="238125" cy="647700"/>
            </a:xfrm>
            <a:custGeom>
              <a:avLst/>
              <a:gdLst>
                <a:gd name="connsiteX0" fmla="*/ 238125 w 238125"/>
                <a:gd name="connsiteY0" fmla="*/ 0 h 647700"/>
                <a:gd name="connsiteX1" fmla="*/ 171450 w 238125"/>
                <a:gd name="connsiteY1" fmla="*/ 38100 h 647700"/>
                <a:gd name="connsiteX2" fmla="*/ 142875 w 238125"/>
                <a:gd name="connsiteY2" fmla="*/ 47625 h 647700"/>
                <a:gd name="connsiteX3" fmla="*/ 114300 w 238125"/>
                <a:gd name="connsiteY3" fmla="*/ 76200 h 647700"/>
                <a:gd name="connsiteX4" fmla="*/ 114300 w 238125"/>
                <a:gd name="connsiteY4" fmla="*/ 200025 h 647700"/>
                <a:gd name="connsiteX5" fmla="*/ 133350 w 238125"/>
                <a:gd name="connsiteY5" fmla="*/ 276225 h 647700"/>
                <a:gd name="connsiteX6" fmla="*/ 123825 w 238125"/>
                <a:gd name="connsiteY6" fmla="*/ 361950 h 647700"/>
                <a:gd name="connsiteX7" fmla="*/ 104775 w 238125"/>
                <a:gd name="connsiteY7" fmla="*/ 390525 h 647700"/>
                <a:gd name="connsiteX8" fmla="*/ 95250 w 238125"/>
                <a:gd name="connsiteY8" fmla="*/ 419100 h 647700"/>
                <a:gd name="connsiteX9" fmla="*/ 57150 w 238125"/>
                <a:gd name="connsiteY9" fmla="*/ 476250 h 647700"/>
                <a:gd name="connsiteX10" fmla="*/ 38100 w 238125"/>
                <a:gd name="connsiteY10" fmla="*/ 504825 h 647700"/>
                <a:gd name="connsiteX11" fmla="*/ 28575 w 238125"/>
                <a:gd name="connsiteY11" fmla="*/ 533400 h 647700"/>
                <a:gd name="connsiteX12" fmla="*/ 28575 w 238125"/>
                <a:gd name="connsiteY12" fmla="*/ 638175 h 647700"/>
                <a:gd name="connsiteX13" fmla="*/ 0 w 238125"/>
                <a:gd name="connsiteY13" fmla="*/ 647700 h 64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8125" h="647700">
                  <a:moveTo>
                    <a:pt x="238125" y="0"/>
                  </a:moveTo>
                  <a:cubicBezTo>
                    <a:pt x="209427" y="19132"/>
                    <a:pt x="205287" y="23598"/>
                    <a:pt x="171450" y="38100"/>
                  </a:cubicBezTo>
                  <a:cubicBezTo>
                    <a:pt x="162222" y="42055"/>
                    <a:pt x="152400" y="44450"/>
                    <a:pt x="142875" y="47625"/>
                  </a:cubicBezTo>
                  <a:cubicBezTo>
                    <a:pt x="133350" y="57150"/>
                    <a:pt x="121772" y="64992"/>
                    <a:pt x="114300" y="76200"/>
                  </a:cubicBezTo>
                  <a:cubicBezTo>
                    <a:pt x="92528" y="108858"/>
                    <a:pt x="110631" y="178010"/>
                    <a:pt x="114300" y="200025"/>
                  </a:cubicBezTo>
                  <a:cubicBezTo>
                    <a:pt x="118604" y="225850"/>
                    <a:pt x="133350" y="276225"/>
                    <a:pt x="133350" y="276225"/>
                  </a:cubicBezTo>
                  <a:cubicBezTo>
                    <a:pt x="130175" y="304800"/>
                    <a:pt x="130798" y="334058"/>
                    <a:pt x="123825" y="361950"/>
                  </a:cubicBezTo>
                  <a:cubicBezTo>
                    <a:pt x="121049" y="373056"/>
                    <a:pt x="109895" y="380286"/>
                    <a:pt x="104775" y="390525"/>
                  </a:cubicBezTo>
                  <a:cubicBezTo>
                    <a:pt x="100285" y="399505"/>
                    <a:pt x="100126" y="410323"/>
                    <a:pt x="95250" y="419100"/>
                  </a:cubicBezTo>
                  <a:cubicBezTo>
                    <a:pt x="84131" y="439114"/>
                    <a:pt x="69850" y="457200"/>
                    <a:pt x="57150" y="476250"/>
                  </a:cubicBezTo>
                  <a:cubicBezTo>
                    <a:pt x="50800" y="485775"/>
                    <a:pt x="41720" y="493965"/>
                    <a:pt x="38100" y="504825"/>
                  </a:cubicBezTo>
                  <a:lnTo>
                    <a:pt x="28575" y="533400"/>
                  </a:lnTo>
                  <a:cubicBezTo>
                    <a:pt x="41568" y="572379"/>
                    <a:pt x="51141" y="587401"/>
                    <a:pt x="28575" y="638175"/>
                  </a:cubicBezTo>
                  <a:cubicBezTo>
                    <a:pt x="24497" y="647350"/>
                    <a:pt x="0" y="647700"/>
                    <a:pt x="0" y="647700"/>
                  </a:cubicBezTo>
                </a:path>
              </a:pathLst>
            </a:custGeom>
            <a:ln>
              <a:solidFill>
                <a:srgbClr val="00206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5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6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9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1" fill="hold">
                      <p:stCondLst>
                        <p:cond delay="0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0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2" fill="hold">
                      <p:stCondLst>
                        <p:cond delay="0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500"/>
                            </p:stCondLst>
                            <p:childTnLst>
                              <p:par>
                                <p:cTn id="108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1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500"/>
                            </p:stCondLst>
                            <p:childTnLst>
                              <p:par>
                                <p:cTn id="119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1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2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4" fill="hold">
                      <p:stCondLst>
                        <p:cond delay="0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500"/>
                            </p:stCondLst>
                            <p:childTnLst>
                              <p:par>
                                <p:cTn id="13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4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14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6" fill="hold">
                      <p:stCondLst>
                        <p:cond delay="0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3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56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7" fill="hold">
                      <p:stCondLst>
                        <p:cond delay="0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Documents and Settings\Admin\Рабочий стол\сказочные фоны с адресами\144270.jpg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178572"/>
            <a:ext cx="8715436" cy="6536578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142844" y="0"/>
            <a:ext cx="8858312" cy="785794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Красная Шапочка выполнила все задания и прошла через сказочный лес к бабушке…</a:t>
            </a:r>
          </a:p>
        </p:txBody>
      </p:sp>
      <p:pic>
        <p:nvPicPr>
          <p:cNvPr id="19" name="Picture 7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643174" y="2928934"/>
            <a:ext cx="1643074" cy="1953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</p:spPr>
      </p:pic>
      <p:pic>
        <p:nvPicPr>
          <p:cNvPr id="17" name="А мы уже помирились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9" cstate="screen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  <p:pic>
        <p:nvPicPr>
          <p:cNvPr id="21" name="Picture 8"/>
          <p:cNvPicPr>
            <a:picLocks noChangeAspect="1" noChangeArrowheads="1"/>
          </p:cNvPicPr>
          <p:nvPr/>
        </p:nvPicPr>
        <p:blipFill>
          <a:blip r:embed="rId10" cstate="screen"/>
          <a:stretch>
            <a:fillRect/>
          </a:stretch>
        </p:blipFill>
        <p:spPr bwMode="auto">
          <a:xfrm>
            <a:off x="214282" y="1928802"/>
            <a:ext cx="2714644" cy="3405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72330" y="1500174"/>
            <a:ext cx="2071670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19"/>
          <p:cNvGrpSpPr/>
          <p:nvPr/>
        </p:nvGrpSpPr>
        <p:grpSpPr>
          <a:xfrm>
            <a:off x="6357950" y="2731764"/>
            <a:ext cx="2286016" cy="2983252"/>
            <a:chOff x="5857884" y="2643182"/>
            <a:chExt cx="2286016" cy="2983252"/>
          </a:xfrm>
        </p:grpSpPr>
        <p:sp>
          <p:nvSpPr>
            <p:cNvPr id="18" name="Овал 17"/>
            <p:cNvSpPr/>
            <p:nvPr/>
          </p:nvSpPr>
          <p:spPr>
            <a:xfrm>
              <a:off x="6143636" y="3429000"/>
              <a:ext cx="642942" cy="285752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5" name="Picture 7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5857884" y="2643182"/>
              <a:ext cx="2286016" cy="29832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23" name="Мелод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3" cstate="screen"/>
          <a:stretch>
            <a:fillRect/>
          </a:stretch>
        </p:blipFill>
        <p:spPr>
          <a:xfrm>
            <a:off x="1500166" y="1285860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3.33333E-6 L -0.30417 0.13565 " pathEditMode="relative" rAng="0" ptsTypes="AA">
                                      <p:cBhvr>
                                        <p:cTn id="14" dur="3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" y="6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7000"/>
                            </p:stCondLst>
                            <p:childTnLst>
                              <p:par>
                                <p:cTn id="16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0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4000"/>
                            </p:stCondLst>
                            <p:childTnLst>
                              <p:par>
                                <p:cTn id="2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0" dur="2942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942"/>
                            </p:stCondLst>
                            <p:childTnLst>
                              <p:par>
                                <p:cTn id="32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1" fill="hold"/>
                                        <p:tgtEl>
                                          <p:spTgt spid="2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audio>
              <p:cMediaNode vol="100000">
                <p:cTn id="4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"/>
                </p:tgtEl>
              </p:cMediaNode>
            </p:audio>
          </p:childTnLst>
        </p:cTn>
      </p:par>
    </p:tnLst>
    <p:bldLst>
      <p:bldP spid="5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Admin\Рабочий стол\сказочные фоны с адресами\0_6381c_b8798231_XXXL.jpeg"/>
          <p:cNvPicPr>
            <a:picLocks noChangeAspect="1" noChangeArrowheads="1"/>
          </p:cNvPicPr>
          <p:nvPr/>
        </p:nvPicPr>
        <p:blipFill>
          <a:blip r:embed="rId5" cstate="screen"/>
          <a:srcRect/>
          <a:stretch>
            <a:fillRect/>
          </a:stretch>
        </p:blipFill>
        <p:spPr bwMode="auto">
          <a:xfrm>
            <a:off x="160384" y="214290"/>
            <a:ext cx="8840772" cy="650085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2844" y="5929354"/>
            <a:ext cx="8858312" cy="785794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schemeClr val="accent3">
                    <a:lumMod val="40000"/>
                    <a:lumOff val="60000"/>
                  </a:schemeClr>
                </a:solidFill>
                <a:latin typeface="Constantia" pitchFamily="18" charset="0"/>
              </a:rPr>
              <a:t>Нам же настало время подводить итоги путешествия</a:t>
            </a:r>
          </a:p>
        </p:txBody>
      </p:sp>
      <p:sp>
        <p:nvSpPr>
          <p:cNvPr id="12" name="Управляющая кнопка: настраиваемая 11">
            <a:hlinkClick r:id="" action="ppaction://hlinkshowjump?jump=endshow" highlightClick="1"/>
          </p:cNvPr>
          <p:cNvSpPr/>
          <p:nvPr/>
        </p:nvSpPr>
        <p:spPr>
          <a:xfrm>
            <a:off x="6000760" y="6357982"/>
            <a:ext cx="571504" cy="285752"/>
          </a:xfrm>
          <a:prstGeom prst="actionButtonBlank">
            <a:avLst/>
          </a:prstGeom>
          <a:solidFill>
            <a:srgbClr val="663300"/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5929354"/>
            <a:ext cx="8858312" cy="785794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400" b="1" dirty="0" smtClean="0">
                <a:solidFill>
                  <a:prstClr val="white"/>
                </a:solidFill>
                <a:latin typeface="Constantia" pitchFamily="18" charset="0"/>
              </a:rPr>
              <a:t> </a:t>
            </a:r>
            <a:r>
              <a:rPr lang="ru-RU" sz="2800" b="1" dirty="0" smtClean="0">
                <a:solidFill>
                  <a:prstClr val="white"/>
                </a:solidFill>
                <a:latin typeface="Constantia" pitchFamily="18" charset="0"/>
              </a:rPr>
              <a:t>А Баба Яга, изучив химию, больше не сердится…</a:t>
            </a:r>
          </a:p>
        </p:txBody>
      </p:sp>
      <p:pic>
        <p:nvPicPr>
          <p:cNvPr id="6" name="Picture 2" descr="C:\Documents and Settings\Admin\Рабочий стол\анимированные пейзажи\4.gif"/>
          <p:cNvPicPr>
            <a:picLocks noChangeAspect="1" noChangeArrowheads="1" noCrop="1"/>
          </p:cNvPicPr>
          <p:nvPr/>
        </p:nvPicPr>
        <p:blipFill>
          <a:blip r:embed="rId6" cstate="screen"/>
          <a:srcRect/>
          <a:stretch>
            <a:fillRect/>
          </a:stretch>
        </p:blipFill>
        <p:spPr bwMode="auto">
          <a:xfrm>
            <a:off x="142844" y="-24"/>
            <a:ext cx="4000528" cy="4671137"/>
          </a:xfrm>
          <a:prstGeom prst="rect">
            <a:avLst/>
          </a:prstGeom>
          <a:noFill/>
        </p:spPr>
      </p:pic>
      <p:pic>
        <p:nvPicPr>
          <p:cNvPr id="7" name="Picture 11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929190" y="1785926"/>
            <a:ext cx="1714512" cy="282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57158" y="214290"/>
            <a:ext cx="876406" cy="87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Частушки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screen"/>
          <a:stretch>
            <a:fillRect/>
          </a:stretch>
        </p:blipFill>
        <p:spPr>
          <a:xfrm>
            <a:off x="5286380" y="285728"/>
            <a:ext cx="304800" cy="304800"/>
          </a:xfrm>
          <a:prstGeom prst="rect">
            <a:avLst/>
          </a:prstGeom>
        </p:spPr>
      </p:pic>
      <p:pic>
        <p:nvPicPr>
          <p:cNvPr id="16" name="Picture 11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86578" y="1938326"/>
            <a:ext cx="1714512" cy="282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" name="Picture 11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3071802" y="1938326"/>
            <a:ext cx="1714512" cy="2829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xit" presetSubtype="0" fill="hold" grpId="1" nodeType="after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500"/>
                            </p:stCondLst>
                            <p:childTnLst>
                              <p:par>
                                <p:cTn id="19" presetID="53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000"/>
                            </p:stCondLst>
                            <p:childTnLst>
                              <p:par>
                                <p:cTn id="2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1000"/>
                            </p:stCondLst>
                            <p:childTnLst>
                              <p:par>
                                <p:cTn id="3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3000"/>
                            </p:stCondLst>
                            <p:childTnLst>
                              <p:par>
                                <p:cTn id="37" presetID="24" presetClass="path" presetSubtype="0" repeatCount="9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3.33333E-6 C 0.00174 3.33333E-6 0.01094 0.00115 0.01563 0.00277 L 0.02639 0.00694 C 0.02865 0.00764 0.03247 0.00833 0.03716 0.00833 C 0.04375 0.00833 0.04948 0.00694 0.05018 0.00532 C 0.04948 0.0037 0.04375 0.00254 0.03716 0.00254 C 0.03247 0.00254 0.02865 0.00301 0.02639 0.0037 L 0.01563 0.00787 C 0.01094 0.00972 0.00174 0.01064 -0.00903 0.01111 C -0.01979 0.01064 -0.02899 0.00972 -0.0335 0.00787 L -0.04462 0.0037 C -0.04687 0.00301 -0.05069 0.00254 -0.05538 0.00254 C -0.06198 0.00254 -0.06753 0.0037 -0.06788 0.00532 C -0.06753 0.00694 -0.06198 0.00833 -0.05538 0.00833 C -0.05069 0.00833 -0.04687 0.00764 -0.04462 0.00694 L -0.0335 0.00277 C -0.02899 0.00115 -0.01979 3.33333E-6 -0.00903 3.33333E-6 Z " pathEditMode="relative" rAng="0" ptsTypes="fFffffFffFffffFff">
                                      <p:cBhvr>
                                        <p:cTn id="3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24" presetClass="path" presetSubtype="0" repeatCount="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2 1.11111E-6 C 0.00174 1.11111E-6 0.01094 0.00116 0.01563 0.00278 L 0.02639 0.00694 C 0.02865 0.00764 0.03247 0.00833 0.03716 0.00833 C 0.04376 0.00833 0.04948 0.00694 0.05018 0.00532 C 0.04948 0.0037 0.04376 0.00255 0.03716 0.00255 C 0.03247 0.00255 0.02865 0.00301 0.02639 0.0037 L 0.01563 0.00787 C 0.01094 0.00972 0.00174 0.01065 -0.00902 0.01111 C -0.0198 0.01065 -0.029 0.00972 -0.0335 0.00787 L -0.04462 0.0037 C -0.04688 0.00301 -0.05069 0.00255 -0.05538 0.00255 C -0.06198 0.00255 -0.06753 0.0037 -0.06789 0.00532 C -0.06753 0.00694 -0.06198 0.00833 -0.05538 0.00833 C -0.05069 0.00833 -0.04688 0.00764 -0.04462 0.00694 L -0.0335 0.00278 C -0.029 0.00116 -0.0198 1.11111E-6 -0.00902 1.11111E-6 Z " pathEditMode="relative" rAng="0" ptsTypes="fFffffFffFffffFff">
                                      <p:cBhvr>
                                        <p:cTn id="4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4" presetClass="path" presetSubtype="0" repeatCount="9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903 1.11111E-6 C 0.00174 1.11111E-6 0.01094 0.00116 0.01563 0.00278 L 0.02639 0.00694 C 0.02865 0.00764 0.03247 0.00833 0.03716 0.00833 C 0.04375 0.00833 0.04948 0.00694 0.05018 0.00532 C 0.04948 0.0037 0.04375 0.00255 0.03716 0.00255 C 0.03247 0.00255 0.02865 0.00301 0.02639 0.0037 L 0.01563 0.00787 C 0.01094 0.00972 0.00174 0.01065 -0.00903 0.01111 C -0.01979 0.01065 -0.02899 0.00972 -0.0335 0.00787 L -0.04462 0.0037 C -0.04687 0.00301 -0.05069 0.00255 -0.05538 0.00255 C -0.06198 0.00255 -0.06753 0.0037 -0.06788 0.00532 C -0.06753 0.00694 -0.06198 0.00833 -0.05538 0.00833 C -0.05069 0.00833 -0.04687 0.00764 -0.04462 0.00694 L -0.0335 0.00278 C -0.02899 0.00116 -0.01979 1.11111E-6 -0.00903 1.11111E-6 Z " pathEditMode="relative" rAng="0" ptsTypes="fFffffFffFffffFff">
                                      <p:cBhvr>
                                        <p:cTn id="42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1000"/>
                            </p:stCondLst>
                            <p:childTnLst>
                              <p:par>
                                <p:cTn id="4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67692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78000">
                <p:cTn id="5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1" grpId="0" animBg="1"/>
      <p:bldP spid="12" grpId="0" animBg="1"/>
      <p:bldP spid="5" grpId="0" animBg="1"/>
      <p:bldP spid="5" grpId="1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643998" cy="5715040"/>
          </a:xfrm>
        </p:spPr>
        <p:txBody>
          <a:bodyPr>
            <a:normAutofit fontScale="92500" lnSpcReduction="10000"/>
          </a:bodyPr>
          <a:lstStyle/>
          <a:p>
            <a:endParaRPr lang="ru-RU" sz="12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Фон 1 слайда -</a:t>
            </a:r>
            <a:r>
              <a:rPr lang="en-US" sz="1200" b="1" dirty="0" smtClean="0">
                <a:latin typeface="Constantia" pitchFamily="18" charset="0"/>
              </a:rPr>
              <a:t> </a:t>
            </a:r>
            <a:r>
              <a:rPr lang="en-US" sz="1200" b="1" dirty="0" smtClean="0">
                <a:latin typeface="Constantia" pitchFamily="18" charset="0"/>
                <a:hlinkClick r:id="rId3"/>
              </a:rPr>
              <a:t>http://img-fotki.yandex.ru/get/5009/svetlera.3ed/0_63813_4c7691b5_XXXL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Основной фон  – из коллекции фонов Александровой З.В. </a:t>
            </a:r>
            <a:r>
              <a:rPr lang="ru-RU" sz="1200" b="1" u="sng" dirty="0" smtClean="0">
                <a:latin typeface="Constantia" pitchFamily="18" charset="0"/>
                <a:hlinkClick r:id="rId4"/>
              </a:rPr>
              <a:t>http://edu-teacherzv.ucoz.ru/load/shablony_i_fony_dlja_prezentacij/4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Изображение 3 слайда  – </a:t>
            </a:r>
            <a:r>
              <a:rPr lang="ru-RU" sz="1200" b="1" dirty="0" smtClean="0">
                <a:latin typeface="Constantia" pitchFamily="18" charset="0"/>
                <a:hlinkClick r:id="rId5"/>
              </a:rPr>
              <a:t>http://img-fotki.yandex.ru/get/5608/svetlera.3ed/0_6380b_35909ba6_XXL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Совенок с книгами - </a:t>
            </a:r>
            <a:r>
              <a:rPr lang="ru-RU" sz="1200" b="1" dirty="0" smtClean="0">
                <a:latin typeface="Constantia" pitchFamily="18" charset="0"/>
                <a:hlinkClick r:id="rId6"/>
              </a:rPr>
              <a:t>http://i014.radikal.ru/0710/dd/38ca312f81c0.png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Баба Яга – </a:t>
            </a:r>
            <a:r>
              <a:rPr lang="en-US" sz="1200" b="1" dirty="0" smtClean="0">
                <a:latin typeface="Constantia" pitchFamily="18" charset="0"/>
                <a:hlinkClick r:id="rId7"/>
              </a:rPr>
              <a:t>http://img-fotki.yandex.ru/get/5605/goroshcko-tatjana.22/0_52ab5_127c2c0d_XL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Медведь – </a:t>
            </a:r>
            <a:r>
              <a:rPr lang="en-US" sz="1200" b="1" dirty="0" smtClean="0">
                <a:latin typeface="Constantia" pitchFamily="18" charset="0"/>
                <a:hlinkClick r:id="rId8"/>
              </a:rPr>
              <a:t>http://img-fotki.yandex.ru/get/4418/4243123.2f/0_877a7_fac50a03_XL</a:t>
            </a:r>
            <a:r>
              <a:rPr lang="ru-RU" sz="1200" b="1" dirty="0" err="1" smtClean="0">
                <a:latin typeface="Constantia" pitchFamily="18" charset="0"/>
                <a:hlinkClick r:id="rId8"/>
              </a:rPr>
              <a:t>ъ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Красная Шапочка – </a:t>
            </a:r>
            <a:r>
              <a:rPr lang="en-US" sz="1200" b="1" dirty="0" smtClean="0">
                <a:latin typeface="Constantia" pitchFamily="18" charset="0"/>
                <a:hlinkClick r:id="rId9"/>
              </a:rPr>
              <a:t>http://img1.liveinternet.ru/images/attach/c/2//68/4/68004270_1292617533_06.png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Ежик – </a:t>
            </a:r>
            <a:r>
              <a:rPr lang="en-US" sz="1200" b="1" dirty="0" smtClean="0">
                <a:latin typeface="Constantia" pitchFamily="18" charset="0"/>
                <a:hlinkClick r:id="rId10"/>
              </a:rPr>
              <a:t>http://s002.radikal.ru/i199/1005/b0/da6e65a47925.png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Солнце - </a:t>
            </a:r>
            <a:r>
              <a:rPr lang="en-US" sz="1200" b="1" dirty="0" smtClean="0">
                <a:latin typeface="Constantia" pitchFamily="18" charset="0"/>
                <a:hlinkClick r:id="rId11"/>
              </a:rPr>
              <a:t>http://img1.liveinternet.ru/images/attach/c/2//70/3/70003451_post2901941281415971.png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Бабочка:</a:t>
            </a:r>
            <a:r>
              <a:rPr lang="en-US" sz="1200" b="1" dirty="0" smtClean="0">
                <a:latin typeface="Constantia" pitchFamily="18" charset="0"/>
                <a:hlinkClick r:id="rId12"/>
              </a:rPr>
              <a:t>http://img-fotki.yandex.ru/get/4609/81939623.e/0_7ae52_9f3f095f_S.jpg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Песня Красной шапочки - </a:t>
            </a:r>
            <a:r>
              <a:rPr lang="ru-RU" sz="1200" b="1" dirty="0" smtClean="0">
                <a:latin typeface="Constantia" pitchFamily="18" charset="0"/>
                <a:hlinkClick r:id="rId13"/>
              </a:rPr>
              <a:t>http://www.4kids.com.ua/club/song/downloads/41/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Царь - </a:t>
            </a:r>
            <a:r>
              <a:rPr lang="en-US" sz="1200" b="1" dirty="0" smtClean="0">
                <a:latin typeface="Constantia" pitchFamily="18" charset="0"/>
                <a:hlinkClick r:id="rId14"/>
              </a:rPr>
              <a:t>http://img-fotki.yandex.ru/get/4708/28257045.67e/0_72ab0_7518dbf5_S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Смех ведьмы - </a:t>
            </a:r>
            <a:r>
              <a:rPr lang="en-US" sz="1200" b="1" dirty="0" smtClean="0">
                <a:latin typeface="Constantia" pitchFamily="18" charset="0"/>
                <a:hlinkClick r:id="rId15"/>
              </a:rPr>
              <a:t>http://mptron.com/info/18708.htm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Звук на 3 слайде - </a:t>
            </a:r>
            <a:r>
              <a:rPr lang="en-US" sz="1200" b="1" dirty="0" smtClean="0">
                <a:latin typeface="Constantia" pitchFamily="18" charset="0"/>
                <a:hlinkClick r:id="rId16"/>
              </a:rPr>
              <a:t>http://ozarnik.ru/muz/filmus/217-ringtony-iz-multika-vozvrashhenie-bludnogo-popugaya.html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Ель - </a:t>
            </a:r>
            <a:r>
              <a:rPr lang="en-US" sz="1200" b="1" dirty="0" smtClean="0">
                <a:latin typeface="Constantia" pitchFamily="18" charset="0"/>
                <a:hlinkClick r:id="rId17"/>
              </a:rPr>
              <a:t>http://aim-iq.ru/images/TUM/elka.png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Белый гриб – </a:t>
            </a:r>
            <a:r>
              <a:rPr lang="en-US" sz="1200" b="1" dirty="0" smtClean="0">
                <a:latin typeface="Constantia" pitchFamily="18" charset="0"/>
                <a:hlinkClick r:id="rId18"/>
              </a:rPr>
              <a:t>http://img-fotki.yandex.ru/get/4402/ladyo2004.7f/0_4f2c3_7cfee19c_S.jpg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Мухомор - </a:t>
            </a:r>
            <a:r>
              <a:rPr lang="en-US" sz="1200" b="1" dirty="0" smtClean="0">
                <a:latin typeface="Constantia" pitchFamily="18" charset="0"/>
                <a:hlinkClick r:id="rId19"/>
              </a:rPr>
              <a:t>http://img-fotki.yandex.ru/get/5107/ladyo2004.7f/0_4f2cc_5b052124_S.jpg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Корзинка - </a:t>
            </a:r>
            <a:r>
              <a:rPr lang="en-US" sz="1200" b="1" dirty="0" smtClean="0">
                <a:latin typeface="Constantia" pitchFamily="18" charset="0"/>
                <a:hlinkClick r:id="rId20"/>
              </a:rPr>
              <a:t>http://img-fotki.yandex.ru/get/4401/ladyo2004.7d/0_4f288_d856f07f_S.jpg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Емеля без щуки – </a:t>
            </a:r>
            <a:r>
              <a:rPr lang="en-US" sz="1200" b="1" dirty="0" smtClean="0">
                <a:latin typeface="Constantia" pitchFamily="18" charset="0"/>
                <a:hlinkClick r:id="rId21"/>
              </a:rPr>
              <a:t>http://nattik.ru/wp-content/uploads/2010/02/emelya.jpg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Емеля со щукой – </a:t>
            </a:r>
            <a:r>
              <a:rPr lang="en-US" sz="1200" b="1" dirty="0" smtClean="0">
                <a:latin typeface="Constantia" pitchFamily="18" charset="0"/>
                <a:hlinkClick r:id="rId22"/>
              </a:rPr>
              <a:t>http://img-fotki.yandex.ru/get/4411/28257045.57b/0_6d26e_107f8f26_L.jpg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Щука - </a:t>
            </a:r>
            <a:r>
              <a:rPr lang="en-US" sz="1200" b="1" dirty="0" smtClean="0">
                <a:latin typeface="Constantia" pitchFamily="18" charset="0"/>
                <a:hlinkClick r:id="rId23"/>
              </a:rPr>
              <a:t>http://www.goodfishing.ru/images/fotofish/shuka.jpg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Лягушка - </a:t>
            </a:r>
            <a:r>
              <a:rPr lang="en-US" sz="1200" b="1" dirty="0" smtClean="0">
                <a:latin typeface="Constantia" pitchFamily="18" charset="0"/>
                <a:hlinkClick r:id="rId24"/>
              </a:rPr>
              <a:t>http://dou295-1.narod.ru/images/liguha.png</a:t>
            </a:r>
            <a:endParaRPr lang="en-US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Фон  16 слайда - </a:t>
            </a:r>
            <a:r>
              <a:rPr lang="ru-RU" sz="1200" b="1" dirty="0" smtClean="0">
                <a:latin typeface="Constantia" pitchFamily="18" charset="0"/>
                <a:hlinkClick r:id="rId25"/>
              </a:rPr>
              <a:t>http://img-fotki.yandex.ru/get/4518/102699435.2fa/0_6b9df_9e4d9de2_XXXL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Звук реки - </a:t>
            </a:r>
            <a:r>
              <a:rPr lang="en-US" sz="1200" b="1" dirty="0" smtClean="0">
                <a:latin typeface="Constantia" pitchFamily="18" charset="0"/>
                <a:hlinkClick r:id="rId26"/>
              </a:rPr>
              <a:t>http://soundik.com/zvuk-zhurchaniya-gornoi-reki</a:t>
            </a:r>
            <a:endParaRPr lang="ru-RU" sz="1200" b="1" dirty="0" smtClean="0">
              <a:latin typeface="Constantia" pitchFamily="18" charset="0"/>
            </a:endParaRPr>
          </a:p>
          <a:p>
            <a:r>
              <a:rPr lang="ru-RU" sz="1200" b="1" dirty="0" smtClean="0">
                <a:latin typeface="Constantia" pitchFamily="18" charset="0"/>
              </a:rPr>
              <a:t>Парусник -  </a:t>
            </a:r>
            <a:r>
              <a:rPr lang="en-US" sz="1200" dirty="0" smtClean="0">
                <a:solidFill>
                  <a:schemeClr val="bg1"/>
                </a:solidFill>
                <a:latin typeface="Constantia" pitchFamily="18" charset="0"/>
                <a:cs typeface="Times New Roman" pitchFamily="18" charset="0"/>
                <a:hlinkClick r:id="rId27"/>
              </a:rPr>
              <a:t>http://soleja.free.fr/images/maltese_falcon2.jpg</a:t>
            </a:r>
            <a:endParaRPr lang="ru-RU" sz="1200" dirty="0" smtClean="0">
              <a:solidFill>
                <a:schemeClr val="bg1"/>
              </a:solidFill>
              <a:latin typeface="Constantia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chemeClr val="bg1"/>
              </a:solidFill>
              <a:latin typeface="Constantia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dirty="0" smtClean="0"/>
          </a:p>
          <a:p>
            <a:endParaRPr lang="ru-RU" sz="1000" b="1" dirty="0" smtClean="0">
              <a:latin typeface="Constantia" pitchFamily="18" charset="0"/>
            </a:endParaRPr>
          </a:p>
          <a:p>
            <a:pPr>
              <a:buNone/>
            </a:pPr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>
              <a:latin typeface="Constantia" pitchFamily="18" charset="0"/>
            </a:endParaRPr>
          </a:p>
          <a:p>
            <a:pPr>
              <a:buNone/>
            </a:pPr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dirty="0" smtClean="0"/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pPr>
              <a:buNone/>
            </a:pPr>
            <a:endParaRPr lang="ru-RU" sz="1400" b="1" dirty="0" smtClean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Список использованных источников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7" name="Picture 2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7143768" y="1643050"/>
            <a:ext cx="1590786" cy="159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bg>
      <p:bgPr>
        <a:blipFill dpi="0" rotWithShape="1">
          <a:blip r:embed="rId2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785794"/>
            <a:ext cx="8643998" cy="5715040"/>
          </a:xfrm>
        </p:spPr>
        <p:txBody>
          <a:bodyPr>
            <a:normAutofit lnSpcReduction="10000"/>
          </a:bodyPr>
          <a:lstStyle/>
          <a:p>
            <a:endParaRPr lang="ru-RU" sz="12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err="1" smtClean="0">
                <a:latin typeface="Constantia" pitchFamily="18" charset="0"/>
              </a:rPr>
              <a:t>Домовенок</a:t>
            </a:r>
            <a:r>
              <a:rPr lang="ru-RU" sz="1100" b="1" dirty="0" smtClean="0">
                <a:latin typeface="Constantia" pitchFamily="18" charset="0"/>
              </a:rPr>
              <a:t> Кузя - </a:t>
            </a:r>
            <a:r>
              <a:rPr lang="en-US" sz="1100" b="1" dirty="0" smtClean="0">
                <a:latin typeface="Constantia" pitchFamily="18" charset="0"/>
                <a:hlinkClick r:id="rId3"/>
              </a:rPr>
              <a:t>http://img-fotki.yandex.ru/get/5014/89635038.622/0_6fcd8_2610fba5_L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Звуки на слайде  16 - </a:t>
            </a:r>
            <a:r>
              <a:rPr lang="ru-RU" sz="1100" b="1" dirty="0" smtClean="0">
                <a:latin typeface="Constantia" pitchFamily="18" charset="0"/>
                <a:hlinkClick r:id="rId4"/>
              </a:rPr>
              <a:t>http://wav.wizardsound.ru/main/sounds/cartoons/1675-narezki-iz-multfilma-domovenok-kuzya.html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Хлеб - </a:t>
            </a:r>
            <a:r>
              <a:rPr lang="en-US" sz="1100" b="1" dirty="0" smtClean="0">
                <a:latin typeface="Constantia" pitchFamily="18" charset="0"/>
                <a:hlinkClick r:id="rId5"/>
              </a:rPr>
              <a:t>http://s46.radikal.ru/i113/0809/2b/a9de8782d2a2.png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Шишка – </a:t>
            </a:r>
            <a:r>
              <a:rPr lang="en-US" sz="1100" b="1" dirty="0" smtClean="0">
                <a:latin typeface="Constantia" pitchFamily="18" charset="0"/>
                <a:hlinkClick r:id="rId6"/>
              </a:rPr>
              <a:t>http://s50.radikal.ru/i129/0812/27/bfeeae20a366.png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Домик - </a:t>
            </a:r>
            <a:r>
              <a:rPr lang="en-US" sz="1100" b="1" dirty="0" smtClean="0">
                <a:latin typeface="Constantia" pitchFamily="18" charset="0"/>
                <a:hlinkClick r:id="rId7"/>
              </a:rPr>
              <a:t>http://img0.liveinternet.ru/images/attach/c/0//63/145/63145952_1282676607_03.png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Пень - </a:t>
            </a:r>
            <a:r>
              <a:rPr lang="en-US" sz="1100" b="1" dirty="0" smtClean="0">
                <a:latin typeface="Constantia" pitchFamily="18" charset="0"/>
                <a:hlinkClick r:id="rId8"/>
              </a:rPr>
              <a:t>http://img-fotki.yandex.ru/get/4523/102699435.3bf/0_7178b_aeb2a6dd_S.jpg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Лист - </a:t>
            </a:r>
            <a:r>
              <a:rPr lang="en-US" sz="1100" b="1" dirty="0" smtClean="0">
                <a:latin typeface="Constantia" pitchFamily="18" charset="0"/>
                <a:hlinkClick r:id="rId9"/>
              </a:rPr>
              <a:t>http://img-fotki.yandex.ru/get/5310/102699435.3c0/0_71794_8dd57294_S.jpg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Медведь - </a:t>
            </a:r>
            <a:r>
              <a:rPr lang="en-US" sz="1100" b="1" dirty="0" smtClean="0">
                <a:latin typeface="Constantia" pitchFamily="18" charset="0"/>
                <a:hlinkClick r:id="rId10"/>
              </a:rPr>
              <a:t>http://pictures.ucoz.ru/_ph/3/2/301769570.png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Бочка - </a:t>
            </a:r>
            <a:r>
              <a:rPr lang="ru-RU" sz="1100" b="1" dirty="0" smtClean="0">
                <a:latin typeface="Constantia" pitchFamily="18" charset="0"/>
                <a:hlinkClick r:id="rId11"/>
              </a:rPr>
              <a:t>http://fotki.yandex.ru/users/ladyo2004/view/308718?page=8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Пчела - </a:t>
            </a:r>
            <a:r>
              <a:rPr lang="en-US" sz="1100" b="1" dirty="0" smtClean="0">
                <a:latin typeface="Constantia" pitchFamily="18" charset="0"/>
                <a:hlinkClick r:id="rId12"/>
              </a:rPr>
              <a:t>http://www.ladue.k12.mo.us/spoede/teach-portal/specialists/counselor/images/bee_clipart_bumble_bee.png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Звук жужжания пчелы - </a:t>
            </a:r>
            <a:r>
              <a:rPr lang="en-US" sz="1100" b="1" dirty="0" smtClean="0">
                <a:latin typeface="Constantia" pitchFamily="18" charset="0"/>
                <a:hlinkClick r:id="rId13"/>
              </a:rPr>
              <a:t>http://zvuki-tut.narod.ru/pchela/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Звук на слайде 22 - </a:t>
            </a:r>
            <a:r>
              <a:rPr lang="ru-RU" sz="1100" b="1" dirty="0" smtClean="0">
                <a:latin typeface="Constantia" pitchFamily="18" charset="0"/>
                <a:hlinkClick r:id="rId14"/>
              </a:rPr>
              <a:t>http://winnieosho.narod.ru/songswinnie.html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Пчелы и горшочек с медом - </a:t>
            </a:r>
            <a:r>
              <a:rPr lang="en-US" sz="1100" b="1" dirty="0" smtClean="0">
                <a:latin typeface="Constantia" pitchFamily="18" charset="0"/>
                <a:hlinkClick r:id="rId15"/>
              </a:rPr>
              <a:t>http://metod-sunduchok.ucoz.ru/load/48-1-0-225</a:t>
            </a:r>
            <a:endParaRPr lang="ru-RU" sz="1100" b="1" dirty="0" smtClean="0">
              <a:latin typeface="Constantia" pitchFamily="18" charset="0"/>
            </a:endParaRPr>
          </a:p>
          <a:p>
            <a:pPr lvl="0"/>
            <a:r>
              <a:rPr lang="ru-RU" sz="1100" b="1" dirty="0" smtClean="0">
                <a:latin typeface="Constantia" pitchFamily="18" charset="0"/>
              </a:rPr>
              <a:t>Фон 28 слайда - </a:t>
            </a:r>
            <a:r>
              <a:rPr lang="ru-RU" sz="1100" b="1" dirty="0" smtClean="0">
                <a:latin typeface="Constantia" pitchFamily="18" charset="0"/>
                <a:hlinkClick r:id="rId16"/>
              </a:rPr>
              <a:t>http://bestgif.su/_ph/44/2/343411887.gif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err="1" smtClean="0">
                <a:latin typeface="Constantia" pitchFamily="18" charset="0"/>
              </a:rPr>
              <a:t>Дракоша</a:t>
            </a:r>
            <a:r>
              <a:rPr lang="ru-RU" sz="1100" b="1" dirty="0" smtClean="0">
                <a:latin typeface="Constantia" pitchFamily="18" charset="0"/>
              </a:rPr>
              <a:t> - </a:t>
            </a:r>
            <a:r>
              <a:rPr lang="en-US" sz="1100" b="1" dirty="0" smtClean="0">
                <a:latin typeface="Constantia" pitchFamily="18" charset="0"/>
                <a:hlinkClick r:id="rId17"/>
              </a:rPr>
              <a:t>http://img-fotki.yandex.ru/get/4409/28257045.57a/0_6d24d_c1e6ecf5_L.jpg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Воздушный шар - </a:t>
            </a:r>
            <a:r>
              <a:rPr lang="en-US" sz="1100" b="1" dirty="0" smtClean="0">
                <a:latin typeface="Constantia" pitchFamily="18" charset="0"/>
                <a:hlinkClick r:id="rId18"/>
              </a:rPr>
              <a:t>http://fotoramochki.com/images/clipart-vozdushnyj-sharik_small.png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Конфета - </a:t>
            </a:r>
            <a:r>
              <a:rPr lang="en-US" sz="1100" b="1" dirty="0" smtClean="0">
                <a:latin typeface="Constantia" pitchFamily="18" charset="0"/>
                <a:hlinkClick r:id="rId19"/>
              </a:rPr>
              <a:t>http://s1.postimage.org/nbnzyll54/image.png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Фон 34 слайда - </a:t>
            </a:r>
            <a:r>
              <a:rPr lang="ru-RU" sz="1100" b="1" dirty="0" smtClean="0">
                <a:latin typeface="Constantia" pitchFamily="18" charset="0"/>
                <a:hlinkClick r:id="rId20"/>
              </a:rPr>
              <a:t>http://4put.ru/pictures/max/46/144270.jpg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Баба Яга с гармошкой – </a:t>
            </a:r>
            <a:r>
              <a:rPr lang="en-US" sz="1100" b="1" dirty="0" smtClean="0">
                <a:latin typeface="Constantia" pitchFamily="18" charset="0"/>
                <a:hlinkClick r:id="rId21"/>
              </a:rPr>
              <a:t>http://img-fotki.yandex.ru/get/5505/valenta-mog.73/0_63c3e_d49bbe9a_L.jpg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Баба Яга с чайником - </a:t>
            </a:r>
            <a:r>
              <a:rPr lang="en-US" sz="1100" b="1" dirty="0" smtClean="0">
                <a:latin typeface="Constantia" pitchFamily="18" charset="0"/>
                <a:hlinkClick r:id="rId22"/>
              </a:rPr>
              <a:t>http://s13.radikal.ru/i186/1107/c2/9bd40bea064b.png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Частушки   - </a:t>
            </a:r>
            <a:r>
              <a:rPr lang="en-US" sz="1100" b="1" dirty="0" smtClean="0">
                <a:latin typeface="Constantia" pitchFamily="18" charset="0"/>
                <a:hlinkClick r:id="rId23"/>
              </a:rPr>
              <a:t>http://mp3class.3dn.ru/load/detskie_pesni/chastushki_babok_ezhek/8-1-0-492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Избушка - </a:t>
            </a:r>
            <a:r>
              <a:rPr lang="ru-RU" sz="1100" b="1" dirty="0" smtClean="0">
                <a:latin typeface="Constantia" pitchFamily="18" charset="0"/>
                <a:hlinkClick r:id="rId24"/>
              </a:rPr>
              <a:t>http://img1.liveinternet.ru/images/attach/c/0//63/145/63145954_1282676666_04.png</a:t>
            </a:r>
            <a:endParaRPr lang="ru-RU" sz="1100" b="1" dirty="0" smtClean="0">
              <a:latin typeface="Constantia" pitchFamily="18" charset="0"/>
            </a:endParaRPr>
          </a:p>
          <a:p>
            <a:pPr lvl="0"/>
            <a:r>
              <a:rPr lang="ru-RU" sz="1100" b="1" dirty="0" smtClean="0">
                <a:latin typeface="Constantia" pitchFamily="18" charset="0"/>
              </a:rPr>
              <a:t>Анимированный грибок - </a:t>
            </a:r>
            <a:r>
              <a:rPr lang="ru-RU" sz="1100" b="1" dirty="0" smtClean="0">
                <a:latin typeface="Constantia" pitchFamily="18" charset="0"/>
                <a:hlinkClick r:id="rId25"/>
              </a:rPr>
              <a:t>http://img01.chitalnya.ru/upload/229/52707198681309.gif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Бабушка - </a:t>
            </a:r>
            <a:r>
              <a:rPr lang="en-US" sz="1100" b="1" dirty="0" smtClean="0">
                <a:latin typeface="Constantia" pitchFamily="18" charset="0"/>
                <a:hlinkClick r:id="rId26"/>
              </a:rPr>
              <a:t>http://i023.radikal.ru/1005/57/870f400b1696.png</a:t>
            </a:r>
            <a:endParaRPr lang="ru-RU" sz="1100" b="1" dirty="0" smtClean="0">
              <a:latin typeface="Constantia" pitchFamily="18" charset="0"/>
            </a:endParaRPr>
          </a:p>
          <a:p>
            <a:r>
              <a:rPr lang="ru-RU" sz="1100" b="1" dirty="0" smtClean="0">
                <a:latin typeface="Constantia" pitchFamily="18" charset="0"/>
              </a:rPr>
              <a:t>Кристаллическая решетка йода - </a:t>
            </a:r>
            <a:r>
              <a:rPr lang="en-US" sz="1100" b="1" dirty="0" smtClean="0">
                <a:latin typeface="Constantia" pitchFamily="18" charset="0"/>
                <a:hlinkClick r:id="rId27"/>
              </a:rPr>
              <a:t>http://www.labbox.ru/webasyst_setup/published/publicdata/DB36368M/attachments/SC/products_pictures/IMG_9642_enl.jpg</a:t>
            </a:r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000" dirty="0" smtClean="0"/>
          </a:p>
          <a:p>
            <a:pPr lvl="0"/>
            <a:endParaRPr lang="ru-RU" sz="1000" b="1" dirty="0" smtClean="0">
              <a:latin typeface="Constantia" pitchFamily="18" charset="0"/>
            </a:endParaRPr>
          </a:p>
          <a:p>
            <a:pPr lvl="0"/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dirty="0" smtClean="0">
              <a:latin typeface="Constantia" pitchFamily="18" charset="0"/>
            </a:endParaRPr>
          </a:p>
          <a:p>
            <a:endParaRPr lang="ru-RU" sz="1000" dirty="0" smtClean="0"/>
          </a:p>
          <a:p>
            <a:endParaRPr lang="ru-RU" sz="1000" dirty="0" smtClean="0"/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dirty="0" smtClean="0"/>
          </a:p>
          <a:p>
            <a:endParaRPr lang="ru-RU" sz="1000" b="1" dirty="0" smtClean="0"/>
          </a:p>
          <a:p>
            <a:endParaRPr lang="ru-RU" sz="1000" dirty="0" smtClean="0"/>
          </a:p>
          <a:p>
            <a:pPr lvl="0"/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Garamond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dirty="0" smtClean="0"/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dirty="0" smtClean="0"/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/>
          </a:p>
          <a:p>
            <a:endParaRPr lang="ru-RU" sz="1000" b="1" dirty="0" smtClean="0"/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0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1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dirty="0" smtClean="0"/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400" dirty="0" smtClean="0"/>
          </a:p>
          <a:p>
            <a:endParaRPr lang="ru-RU" sz="1400" dirty="0" smtClean="0"/>
          </a:p>
          <a:p>
            <a:endParaRPr lang="ru-RU" sz="14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endParaRPr lang="ru-RU" sz="1200" b="1" dirty="0" smtClean="0">
              <a:latin typeface="Constantia" pitchFamily="18" charset="0"/>
            </a:endParaRPr>
          </a:p>
          <a:p>
            <a:pPr>
              <a:buNone/>
            </a:pPr>
            <a:endParaRPr lang="ru-RU" sz="1400" b="1" dirty="0" smtClean="0">
              <a:latin typeface="Constantia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Список использованных источников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6" name="Управляющая кнопка: настраиваемая 5">
            <a:hlinkClick r:id="" action="ppaction://hlinkshowjump?jump=endshow" highlightClick="1"/>
          </p:cNvPr>
          <p:cNvSpPr/>
          <p:nvPr/>
        </p:nvSpPr>
        <p:spPr>
          <a:xfrm>
            <a:off x="7786710" y="6286520"/>
            <a:ext cx="1071570" cy="324000"/>
          </a:xfrm>
          <a:prstGeom prst="actionButtonBlank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nstantia" pitchFamily="18" charset="0"/>
              </a:rPr>
              <a:t>Выход </a:t>
            </a:r>
            <a:endParaRPr lang="ru-RU" b="1" dirty="0">
              <a:latin typeface="Constantia" pitchFamily="18" charset="0"/>
            </a:endParaRPr>
          </a:p>
        </p:txBody>
      </p:sp>
      <p:pic>
        <p:nvPicPr>
          <p:cNvPr id="7" name="Picture 2">
            <a:hlinkClick r:id="rId28" action="ppaction://hlinksldjump"/>
          </p:cNvPr>
          <p:cNvPicPr>
            <a:picLocks noChangeAspect="1" noChangeArrowheads="1"/>
          </p:cNvPicPr>
          <p:nvPr/>
        </p:nvPicPr>
        <p:blipFill>
          <a:blip r:embed="rId2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00892" y="3643314"/>
            <a:ext cx="1590786" cy="15907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642919"/>
            <a:ext cx="5072098" cy="6215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Прямоугольник 2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Правила игры «Царские хоромы»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" name="Прямоугольник 3">
            <a:hlinkClick r:id="rId5" action="ppaction://hlinksldjump"/>
          </p:cNvPr>
          <p:cNvSpPr/>
          <p:nvPr/>
        </p:nvSpPr>
        <p:spPr>
          <a:xfrm>
            <a:off x="7072330" y="6215082"/>
            <a:ext cx="1857388" cy="428628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Constantia" pitchFamily="18" charset="0"/>
              </a:rPr>
              <a:t>Начать игру!</a:t>
            </a:r>
            <a:endParaRPr lang="ru-RU" b="1" dirty="0">
              <a:latin typeface="Constantia" pitchFamily="18" charset="0"/>
            </a:endParaRPr>
          </a:p>
        </p:txBody>
      </p:sp>
      <p:sp>
        <p:nvSpPr>
          <p:cNvPr id="9" name="Полилиния 8"/>
          <p:cNvSpPr/>
          <p:nvPr/>
        </p:nvSpPr>
        <p:spPr>
          <a:xfrm>
            <a:off x="1309071" y="1697522"/>
            <a:ext cx="7406333" cy="731346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Сказочному Царю нужно помочь выстроить хоромы, собирая кирпичики с ответами.</a:t>
            </a:r>
            <a:endParaRPr lang="ru-RU" sz="2000" b="1" kern="1200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10" name="Полилиния 9"/>
          <p:cNvSpPr/>
          <p:nvPr/>
        </p:nvSpPr>
        <p:spPr>
          <a:xfrm>
            <a:off x="1309071" y="2594739"/>
            <a:ext cx="7406333" cy="731346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При верном выборе ответа появится в корзинке Красной Шапочки белый гриб. 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11" name="Полилиния 10"/>
          <p:cNvSpPr/>
          <p:nvPr/>
        </p:nvSpPr>
        <p:spPr>
          <a:xfrm>
            <a:off x="1309071" y="5286388"/>
            <a:ext cx="7406333" cy="731346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kern="1200" dirty="0" smtClean="0">
                <a:solidFill>
                  <a:srgbClr val="663300"/>
                </a:solidFill>
                <a:latin typeface="Constantia" pitchFamily="18" charset="0"/>
              </a:rPr>
              <a:t>Результаты игры подводим по числу белых грибов и мухоморов.</a:t>
            </a:r>
            <a:endParaRPr lang="ru-RU" sz="2000" b="1" kern="1200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12" name="Полилиния 11"/>
          <p:cNvSpPr/>
          <p:nvPr/>
        </p:nvSpPr>
        <p:spPr>
          <a:xfrm>
            <a:off x="1309071" y="3491956"/>
            <a:ext cx="7406333" cy="731346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При ошибочном выборе ответа появится мухомор.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sp>
        <p:nvSpPr>
          <p:cNvPr id="13" name="Полилиния 12"/>
          <p:cNvSpPr/>
          <p:nvPr/>
        </p:nvSpPr>
        <p:spPr>
          <a:xfrm>
            <a:off x="1309071" y="4389173"/>
            <a:ext cx="7406333" cy="731346"/>
          </a:xfrm>
          <a:custGeom>
            <a:avLst/>
            <a:gdLst>
              <a:gd name="connsiteX0" fmla="*/ 0 w 7279530"/>
              <a:gd name="connsiteY0" fmla="*/ 121893 h 731346"/>
              <a:gd name="connsiteX1" fmla="*/ 35702 w 7279530"/>
              <a:gd name="connsiteY1" fmla="*/ 35702 h 731346"/>
              <a:gd name="connsiteX2" fmla="*/ 121893 w 7279530"/>
              <a:gd name="connsiteY2" fmla="*/ 0 h 731346"/>
              <a:gd name="connsiteX3" fmla="*/ 7157637 w 7279530"/>
              <a:gd name="connsiteY3" fmla="*/ 0 h 731346"/>
              <a:gd name="connsiteX4" fmla="*/ 7243828 w 7279530"/>
              <a:gd name="connsiteY4" fmla="*/ 35702 h 731346"/>
              <a:gd name="connsiteX5" fmla="*/ 7279530 w 7279530"/>
              <a:gd name="connsiteY5" fmla="*/ 121893 h 731346"/>
              <a:gd name="connsiteX6" fmla="*/ 7279530 w 7279530"/>
              <a:gd name="connsiteY6" fmla="*/ 609453 h 731346"/>
              <a:gd name="connsiteX7" fmla="*/ 7243828 w 7279530"/>
              <a:gd name="connsiteY7" fmla="*/ 695644 h 731346"/>
              <a:gd name="connsiteX8" fmla="*/ 7157637 w 7279530"/>
              <a:gd name="connsiteY8" fmla="*/ 731346 h 731346"/>
              <a:gd name="connsiteX9" fmla="*/ 121893 w 7279530"/>
              <a:gd name="connsiteY9" fmla="*/ 731346 h 731346"/>
              <a:gd name="connsiteX10" fmla="*/ 35702 w 7279530"/>
              <a:gd name="connsiteY10" fmla="*/ 695644 h 731346"/>
              <a:gd name="connsiteX11" fmla="*/ 0 w 7279530"/>
              <a:gd name="connsiteY11" fmla="*/ 609453 h 731346"/>
              <a:gd name="connsiteX12" fmla="*/ 0 w 7279530"/>
              <a:gd name="connsiteY12" fmla="*/ 121893 h 731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279530" h="731346">
                <a:moveTo>
                  <a:pt x="0" y="121893"/>
                </a:moveTo>
                <a:cubicBezTo>
                  <a:pt x="0" y="89565"/>
                  <a:pt x="12842" y="58561"/>
                  <a:pt x="35702" y="35702"/>
                </a:cubicBezTo>
                <a:cubicBezTo>
                  <a:pt x="58561" y="12843"/>
                  <a:pt x="89565" y="0"/>
                  <a:pt x="121893" y="0"/>
                </a:cubicBezTo>
                <a:lnTo>
                  <a:pt x="7157637" y="0"/>
                </a:lnTo>
                <a:cubicBezTo>
                  <a:pt x="7189965" y="0"/>
                  <a:pt x="7220969" y="12842"/>
                  <a:pt x="7243828" y="35702"/>
                </a:cubicBezTo>
                <a:cubicBezTo>
                  <a:pt x="7266687" y="58561"/>
                  <a:pt x="7279530" y="89565"/>
                  <a:pt x="7279530" y="121893"/>
                </a:cubicBezTo>
                <a:lnTo>
                  <a:pt x="7279530" y="609453"/>
                </a:lnTo>
                <a:cubicBezTo>
                  <a:pt x="7279530" y="641781"/>
                  <a:pt x="7266688" y="672785"/>
                  <a:pt x="7243828" y="695644"/>
                </a:cubicBezTo>
                <a:cubicBezTo>
                  <a:pt x="7220969" y="718503"/>
                  <a:pt x="7189965" y="731346"/>
                  <a:pt x="7157637" y="731346"/>
                </a:cubicBezTo>
                <a:lnTo>
                  <a:pt x="121893" y="731346"/>
                </a:lnTo>
                <a:cubicBezTo>
                  <a:pt x="89565" y="731346"/>
                  <a:pt x="58561" y="718504"/>
                  <a:pt x="35702" y="695644"/>
                </a:cubicBezTo>
                <a:cubicBezTo>
                  <a:pt x="12843" y="672785"/>
                  <a:pt x="0" y="641781"/>
                  <a:pt x="0" y="609453"/>
                </a:cubicBezTo>
                <a:lnTo>
                  <a:pt x="0" y="121893"/>
                </a:lnTo>
                <a:close/>
              </a:path>
            </a:pathLst>
          </a:custGeom>
          <a:solidFill>
            <a:schemeClr val="accent3">
              <a:lumMod val="60000"/>
              <a:lumOff val="40000"/>
              <a:alpha val="61961"/>
            </a:scheme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z="152400" prstMaterial="metal">
            <a:bevelT w="88900" h="88900"/>
          </a:sp3d>
        </p:spPr>
        <p:style>
          <a:lnRef idx="1">
            <a:scrgbClr r="0" g="0" b="0"/>
          </a:lnRef>
          <a:fillRef idx="1">
            <a:scrgbClr r="0" g="0" b="0"/>
          </a:fillRef>
          <a:effectRef idx="2">
            <a:scrgbClr r="0" g="0" b="0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50001" tIns="150001" rIns="150001" bIns="150001" numCol="1" spcCol="1270" anchor="ctr" anchorCtr="0">
            <a:noAutofit/>
          </a:bodyPr>
          <a:lstStyle/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Вариантов ответов в каждом задании 6. </a:t>
            </a:r>
          </a:p>
          <a:p>
            <a:pPr lvl="0" algn="ctr" defTabSz="13335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Попыток дается только 4.</a:t>
            </a:r>
            <a:endParaRPr lang="ru-RU" sz="2000" b="1" dirty="0">
              <a:solidFill>
                <a:srgbClr val="663300"/>
              </a:solidFill>
              <a:latin typeface="Constantia" pitchFamily="18" charset="0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2560" y="5214950"/>
            <a:ext cx="857256" cy="857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5500702"/>
            <a:ext cx="785818" cy="886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4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429264"/>
            <a:ext cx="1214446" cy="1198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50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90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937597" y="5868128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584352" y="5868128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H3PO4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299963" y="5868465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Царские хоромы 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grpSp>
        <p:nvGrpSpPr>
          <p:cNvPr id="2" name="Группа 31"/>
          <p:cNvGrpSpPr/>
          <p:nvPr/>
        </p:nvGrpSpPr>
        <p:grpSpPr>
          <a:xfrm flipH="1">
            <a:off x="7286644" y="4214818"/>
            <a:ext cx="1500198" cy="2357454"/>
            <a:chOff x="2046822" y="2143116"/>
            <a:chExt cx="1428759" cy="1917835"/>
          </a:xfrm>
        </p:grpSpPr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4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3867"/>
            <a:stretch>
              <a:fillRect/>
            </a:stretch>
          </p:blipFill>
          <p:spPr bwMode="auto">
            <a:xfrm>
              <a:off x="2046822" y="2357431"/>
              <a:ext cx="1428759" cy="1703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9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357422" y="2143116"/>
              <a:ext cx="484517" cy="347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14285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Rectangle 10"/>
          <p:cNvSpPr>
            <a:spLocks noChangeArrowheads="1"/>
          </p:cNvSpPr>
          <p:nvPr/>
        </p:nvSpPr>
        <p:spPr bwMode="auto">
          <a:xfrm>
            <a:off x="1000100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NaOH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8" name="Rectangle 12"/>
          <p:cNvSpPr>
            <a:spLocks noChangeArrowheads="1"/>
          </p:cNvSpPr>
          <p:nvPr/>
        </p:nvSpPr>
        <p:spPr bwMode="auto">
          <a:xfrm>
            <a:off x="3776339" y="2857496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9" name="Rectangle 13"/>
          <p:cNvSpPr>
            <a:spLocks noChangeArrowheads="1"/>
          </p:cNvSpPr>
          <p:nvPr/>
        </p:nvSpPr>
        <p:spPr bwMode="auto">
          <a:xfrm>
            <a:off x="6572264" y="2000240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H3PO4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0" name="Rectangle 14"/>
          <p:cNvSpPr>
            <a:spLocks noChangeArrowheads="1"/>
          </p:cNvSpPr>
          <p:nvPr/>
        </p:nvSpPr>
        <p:spPr bwMode="auto">
          <a:xfrm>
            <a:off x="3786182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1000100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6572264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CuCO3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214282" y="871349"/>
            <a:ext cx="86439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Помоги царю выстроить хоромы. На первом уровне должны быть кирпичи, на которых написаны формулы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кислот</a:t>
            </a:r>
            <a:r>
              <a:rPr lang="ru-RU" sz="2000" b="1" dirty="0" smtClean="0">
                <a:latin typeface="Constantia" pitchFamily="18" charset="0"/>
              </a:rPr>
              <a:t>.   </a:t>
            </a:r>
            <a:endParaRPr lang="ru-RU" sz="2000" b="1" dirty="0">
              <a:latin typeface="Constantia" pitchFamily="18" charset="0"/>
            </a:endParaRPr>
          </a:p>
        </p:txBody>
      </p:sp>
      <p:pic>
        <p:nvPicPr>
          <p:cNvPr id="47" name="Picture 7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57298"/>
            <a:ext cx="1000100" cy="118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64357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501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6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64357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85789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50822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929330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86454"/>
            <a:ext cx="785818" cy="77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32726 0.54028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" y="270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81481E-6 L -0.14965 0.41528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5" y="208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10885 0.5507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275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4"/>
                                            </p:cond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</p:childTnLst>
        </p:cTn>
      </p:par>
    </p:tnLst>
    <p:bldLst>
      <p:bldP spid="3077" grpId="0" animBg="1"/>
      <p:bldP spid="3078" grpId="0" animBg="1"/>
      <p:bldP spid="2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3016418">
            <a:off x="785786" y="5917750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9" name="Picture 2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64357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937597" y="5868128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584352" y="5868128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H3PO4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762326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P2O5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115571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6407730" y="5323652"/>
            <a:ext cx="767945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2293545" y="5323652"/>
            <a:ext cx="76659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299963" y="5868465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grpSp>
        <p:nvGrpSpPr>
          <p:cNvPr id="2" name="Группа 26"/>
          <p:cNvGrpSpPr/>
          <p:nvPr/>
        </p:nvGrpSpPr>
        <p:grpSpPr>
          <a:xfrm flipH="1">
            <a:off x="7286644" y="4214818"/>
            <a:ext cx="1500198" cy="2357454"/>
            <a:chOff x="2046822" y="2143116"/>
            <a:chExt cx="1428759" cy="1917835"/>
          </a:xfrm>
        </p:grpSpPr>
        <p:pic>
          <p:nvPicPr>
            <p:cNvPr id="28" name="Picture 5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3867"/>
            <a:stretch>
              <a:fillRect/>
            </a:stretch>
          </p:blipFill>
          <p:spPr bwMode="auto">
            <a:xfrm>
              <a:off x="2046822" y="2357431"/>
              <a:ext cx="1428759" cy="1703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29" name="Picture 9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357422" y="2143116"/>
              <a:ext cx="484517" cy="347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0" name="Прямоугольник 29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Царские хоромы 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4" name="Picture 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14285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TextBox 37"/>
          <p:cNvSpPr txBox="1"/>
          <p:nvPr/>
        </p:nvSpPr>
        <p:spPr>
          <a:xfrm>
            <a:off x="285720" y="92867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На втором  уровне должны быть кирпичи, на которых написаны формулы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оксидов</a:t>
            </a:r>
            <a:r>
              <a:rPr lang="ru-RU" sz="2000" b="1" dirty="0" smtClean="0">
                <a:latin typeface="Constantia" pitchFamily="18" charset="0"/>
              </a:rPr>
              <a:t>.   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45" name="Rectangle 10"/>
          <p:cNvSpPr>
            <a:spLocks noChangeArrowheads="1"/>
          </p:cNvSpPr>
          <p:nvPr/>
        </p:nvSpPr>
        <p:spPr bwMode="auto">
          <a:xfrm>
            <a:off x="1000100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6" name="Rectangle 12"/>
          <p:cNvSpPr>
            <a:spLocks noChangeArrowheads="1"/>
          </p:cNvSpPr>
          <p:nvPr/>
        </p:nvSpPr>
        <p:spPr bwMode="auto">
          <a:xfrm>
            <a:off x="3776339" y="2857496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CaBr2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7" name="Rectangle 13"/>
          <p:cNvSpPr>
            <a:spLocks noChangeArrowheads="1"/>
          </p:cNvSpPr>
          <p:nvPr/>
        </p:nvSpPr>
        <p:spPr bwMode="auto">
          <a:xfrm>
            <a:off x="6572264" y="2000240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Al(OH)3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8" name="Rectangle 14"/>
          <p:cNvSpPr>
            <a:spLocks noChangeArrowheads="1"/>
          </p:cNvSpPr>
          <p:nvPr/>
        </p:nvSpPr>
        <p:spPr bwMode="auto">
          <a:xfrm>
            <a:off x="3786182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9" name="Rectangle 14"/>
          <p:cNvSpPr>
            <a:spLocks noChangeArrowheads="1"/>
          </p:cNvSpPr>
          <p:nvPr/>
        </p:nvSpPr>
        <p:spPr bwMode="auto">
          <a:xfrm>
            <a:off x="1000100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KOH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50" name="Rectangle 13"/>
          <p:cNvSpPr>
            <a:spLocks noChangeArrowheads="1"/>
          </p:cNvSpPr>
          <p:nvPr/>
        </p:nvSpPr>
        <p:spPr bwMode="auto">
          <a:xfrm>
            <a:off x="6572264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P2O5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51" name="Picture 7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57298"/>
            <a:ext cx="1000100" cy="118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2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501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85789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6" name="Picture 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365346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7" name="Picture 3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929330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8" name="Picture 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86454"/>
            <a:ext cx="785818" cy="77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>
                      <p:stCondLst>
                        <p:cond delay="0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-0.05625 0.46667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" y="23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49"/>
                                            </p:cond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59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0" fill="hold">
                      <p:stCondLst>
                        <p:cond delay="0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18767 0.34167 " pathEditMode="relative" rAng="0" ptsTypes="AA">
                                      <p:cBhvr>
                                        <p:cTn id="6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4" y="17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2"/>
                                            </p:cond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  <p:bldLst>
      <p:bldP spid="3080" grpId="0" animBg="1"/>
      <p:bldP spid="3081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64357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937597" y="5868128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584352" y="5868128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H3PO4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293545" y="478051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NaOH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762326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P2O5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115571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5584352" y="478051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Mg(OH)2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6407730" y="5323652"/>
            <a:ext cx="767945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2293545" y="5323652"/>
            <a:ext cx="76659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3940173" y="4783464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Fe(OH)3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299963" y="5868465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Царские хоромы 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grpSp>
        <p:nvGrpSpPr>
          <p:cNvPr id="2" name="Группа 31"/>
          <p:cNvGrpSpPr/>
          <p:nvPr/>
        </p:nvGrpSpPr>
        <p:grpSpPr>
          <a:xfrm flipH="1">
            <a:off x="7286644" y="4214818"/>
            <a:ext cx="1500198" cy="2357454"/>
            <a:chOff x="2046822" y="2143116"/>
            <a:chExt cx="1428759" cy="1917835"/>
          </a:xfrm>
        </p:grpSpPr>
        <p:pic>
          <p:nvPicPr>
            <p:cNvPr id="33" name="Picture 5"/>
            <p:cNvPicPr>
              <a:picLocks noChangeAspect="1" noChangeArrowheads="1"/>
            </p:cNvPicPr>
            <p:nvPr/>
          </p:nvPicPr>
          <p:blipFill>
            <a:blip r:embed="rId5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3867"/>
            <a:stretch>
              <a:fillRect/>
            </a:stretch>
          </p:blipFill>
          <p:spPr bwMode="auto">
            <a:xfrm>
              <a:off x="2046822" y="2357431"/>
              <a:ext cx="1428759" cy="1703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9"/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357422" y="2143116"/>
              <a:ext cx="484517" cy="347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8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9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14285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TextBox 39"/>
          <p:cNvSpPr txBox="1"/>
          <p:nvPr/>
        </p:nvSpPr>
        <p:spPr>
          <a:xfrm>
            <a:off x="285720" y="92867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На третьем  уровне должны быть кирпичи, на которых написаны формулы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оснований</a:t>
            </a:r>
            <a:r>
              <a:rPr lang="ru-RU" sz="2000" b="1" dirty="0" smtClean="0">
                <a:latin typeface="Constantia" pitchFamily="18" charset="0"/>
              </a:rPr>
              <a:t>.   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41" name="Rectangle 10"/>
          <p:cNvSpPr>
            <a:spLocks noChangeArrowheads="1"/>
          </p:cNvSpPr>
          <p:nvPr/>
        </p:nvSpPr>
        <p:spPr bwMode="auto">
          <a:xfrm>
            <a:off x="1000100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HNO3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2" name="Rectangle 12"/>
          <p:cNvSpPr>
            <a:spLocks noChangeArrowheads="1"/>
          </p:cNvSpPr>
          <p:nvPr/>
        </p:nvSpPr>
        <p:spPr bwMode="auto">
          <a:xfrm>
            <a:off x="3776339" y="2857496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Fe(OH)3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6572264" y="2000240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FeBr3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4" name="Rectangle 14"/>
          <p:cNvSpPr>
            <a:spLocks noChangeArrowheads="1"/>
          </p:cNvSpPr>
          <p:nvPr/>
        </p:nvSpPr>
        <p:spPr bwMode="auto">
          <a:xfrm>
            <a:off x="3786182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Na2O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5" name="Rectangle 14"/>
          <p:cNvSpPr>
            <a:spLocks noChangeArrowheads="1"/>
          </p:cNvSpPr>
          <p:nvPr/>
        </p:nvSpPr>
        <p:spPr bwMode="auto">
          <a:xfrm>
            <a:off x="1000100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NaOH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6" name="Rectangle 13"/>
          <p:cNvSpPr>
            <a:spLocks noChangeArrowheads="1"/>
          </p:cNvSpPr>
          <p:nvPr/>
        </p:nvSpPr>
        <p:spPr bwMode="auto">
          <a:xfrm>
            <a:off x="6572264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Mg(OH)2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48" name="Picture 7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57298"/>
            <a:ext cx="1000100" cy="118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64357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501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85789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3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365346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7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929330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5" name="Picture 4"/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86454"/>
            <a:ext cx="785818" cy="77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14618 0.4037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" y="202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3.7037E-6 L 0.02361 0.2625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" y="131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81481E-6 L -0.10885 0.26829 " pathEditMode="relative" rAng="0" ptsTypes="AA">
                                      <p:cBhvr>
                                        <p:cTn id="6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5" y="13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64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000"/>
                            </p:stCondLst>
                            <p:childTnLst>
                              <p:par>
                                <p:cTn id="7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  <p:bldLst>
      <p:bldP spid="3079" grpId="0" animBg="1"/>
      <p:bldP spid="3083" grpId="0" animBg="1"/>
      <p:bldP spid="25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564357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77" name="Rectangle 5"/>
          <p:cNvSpPr>
            <a:spLocks noChangeArrowheads="1"/>
          </p:cNvSpPr>
          <p:nvPr/>
        </p:nvSpPr>
        <p:spPr bwMode="auto">
          <a:xfrm>
            <a:off x="3937597" y="5868128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HCl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5584352" y="5868128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H3PO4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2293545" y="478051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NaOH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4762326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P2O5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1" name="Rectangle 9"/>
          <p:cNvSpPr>
            <a:spLocks noChangeArrowheads="1"/>
          </p:cNvSpPr>
          <p:nvPr/>
        </p:nvSpPr>
        <p:spPr bwMode="auto">
          <a:xfrm>
            <a:off x="3115571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CaO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3006057" y="4236039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AlCl3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3" name="Rectangle 11"/>
          <p:cNvSpPr>
            <a:spLocks noChangeArrowheads="1"/>
          </p:cNvSpPr>
          <p:nvPr/>
        </p:nvSpPr>
        <p:spPr bwMode="auto">
          <a:xfrm>
            <a:off x="5584352" y="478051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Mg(OH)2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4651461" y="4236039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LiNO3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5" name="Rectangle 13"/>
          <p:cNvSpPr>
            <a:spLocks noChangeArrowheads="1"/>
          </p:cNvSpPr>
          <p:nvPr/>
        </p:nvSpPr>
        <p:spPr bwMode="auto">
          <a:xfrm>
            <a:off x="5584352" y="3691563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ru-RU" sz="2800" b="1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6" name="Rectangle 14"/>
          <p:cNvSpPr>
            <a:spLocks noChangeArrowheads="1"/>
          </p:cNvSpPr>
          <p:nvPr/>
        </p:nvSpPr>
        <p:spPr bwMode="auto">
          <a:xfrm>
            <a:off x="3937597" y="3691563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CuSO4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87" name="Rectangle 15"/>
          <p:cNvSpPr>
            <a:spLocks noChangeArrowheads="1"/>
          </p:cNvSpPr>
          <p:nvPr/>
        </p:nvSpPr>
        <p:spPr bwMode="auto">
          <a:xfrm>
            <a:off x="6407730" y="5323652"/>
            <a:ext cx="767945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8" name="Rectangle 16"/>
          <p:cNvSpPr>
            <a:spLocks noChangeArrowheads="1"/>
          </p:cNvSpPr>
          <p:nvPr/>
        </p:nvSpPr>
        <p:spPr bwMode="auto">
          <a:xfrm>
            <a:off x="6298217" y="4236039"/>
            <a:ext cx="877458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89" name="Rectangle 17"/>
          <p:cNvSpPr>
            <a:spLocks noChangeArrowheads="1"/>
          </p:cNvSpPr>
          <p:nvPr/>
        </p:nvSpPr>
        <p:spPr bwMode="auto">
          <a:xfrm>
            <a:off x="2293545" y="5323652"/>
            <a:ext cx="76659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90" name="Rectangle 18"/>
          <p:cNvSpPr>
            <a:spLocks noChangeArrowheads="1"/>
          </p:cNvSpPr>
          <p:nvPr/>
        </p:nvSpPr>
        <p:spPr bwMode="auto">
          <a:xfrm>
            <a:off x="2293545" y="4236039"/>
            <a:ext cx="655728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Rectangle 14"/>
          <p:cNvSpPr>
            <a:spLocks noChangeArrowheads="1"/>
          </p:cNvSpPr>
          <p:nvPr/>
        </p:nvSpPr>
        <p:spPr bwMode="auto">
          <a:xfrm>
            <a:off x="2285984" y="3689034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ru-RU" sz="2800" b="1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5" name="Rectangle 14"/>
          <p:cNvSpPr>
            <a:spLocks noChangeArrowheads="1"/>
          </p:cNvSpPr>
          <p:nvPr/>
        </p:nvSpPr>
        <p:spPr bwMode="auto">
          <a:xfrm>
            <a:off x="3940173" y="4783464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Fe(OH)3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26" name="Rectangle 14"/>
          <p:cNvSpPr>
            <a:spLocks noChangeArrowheads="1"/>
          </p:cNvSpPr>
          <p:nvPr/>
        </p:nvSpPr>
        <p:spPr bwMode="auto">
          <a:xfrm>
            <a:off x="2299963" y="5868465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H2SO4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894982" y="94274"/>
            <a:ext cx="7354037" cy="620082"/>
          </a:xfrm>
          <a:prstGeom prst="rect">
            <a:avLst/>
          </a:prstGeom>
          <a:solidFill>
            <a:srgbClr val="996600">
              <a:alpha val="61961"/>
            </a:srgbClr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bg1"/>
                </a:solidFill>
                <a:latin typeface="Constantia" pitchFamily="18" charset="0"/>
              </a:rPr>
              <a:t>Царские хоромы  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grpSp>
        <p:nvGrpSpPr>
          <p:cNvPr id="2" name="Группа 31"/>
          <p:cNvGrpSpPr/>
          <p:nvPr/>
        </p:nvGrpSpPr>
        <p:grpSpPr>
          <a:xfrm flipH="1">
            <a:off x="7286644" y="4214818"/>
            <a:ext cx="1500198" cy="2357454"/>
            <a:chOff x="2046822" y="2143116"/>
            <a:chExt cx="1428759" cy="1917835"/>
          </a:xfrm>
        </p:grpSpPr>
        <p:pic>
          <p:nvPicPr>
            <p:cNvPr id="33" name="Picture 5">
              <a:hlinkClick r:id="rId5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6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3867"/>
            <a:stretch>
              <a:fillRect/>
            </a:stretch>
          </p:blipFill>
          <p:spPr bwMode="auto">
            <a:xfrm>
              <a:off x="2046822" y="2357431"/>
              <a:ext cx="1428759" cy="1703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34" name="Picture 9"/>
            <p:cNvPicPr>
              <a:picLocks noChangeAspect="1" noChangeArrowheads="1"/>
            </p:cNvPicPr>
            <p:nvPr/>
          </p:nvPicPr>
          <p:blipFill>
            <a:blip r:embed="rId7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357422" y="2143116"/>
              <a:ext cx="484517" cy="347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35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14290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429652" y="14285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7" name="TextBox 36"/>
          <p:cNvSpPr txBox="1"/>
          <p:nvPr/>
        </p:nvSpPr>
        <p:spPr>
          <a:xfrm>
            <a:off x="285720" y="928670"/>
            <a:ext cx="85725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663300"/>
                </a:solidFill>
                <a:latin typeface="Constantia" pitchFamily="18" charset="0"/>
              </a:rPr>
              <a:t>На четвертом и пятом уровнях  должны быть кирпичи, на которых написаны формулы </a:t>
            </a:r>
            <a:r>
              <a:rPr lang="ru-RU" sz="2000" b="1" dirty="0" smtClean="0">
                <a:solidFill>
                  <a:schemeClr val="accent6">
                    <a:lumMod val="50000"/>
                  </a:schemeClr>
                </a:solidFill>
                <a:latin typeface="Constantia" pitchFamily="18" charset="0"/>
              </a:rPr>
              <a:t>солей</a:t>
            </a:r>
            <a:r>
              <a:rPr lang="ru-RU" sz="2000" b="1" dirty="0" smtClean="0">
                <a:latin typeface="Constantia" pitchFamily="18" charset="0"/>
              </a:rPr>
              <a:t>.   </a:t>
            </a:r>
            <a:endParaRPr lang="ru-RU" sz="2000" b="1" dirty="0">
              <a:latin typeface="Constantia" pitchFamily="18" charset="0"/>
            </a:endParaRPr>
          </a:p>
        </p:txBody>
      </p:sp>
      <p:sp>
        <p:nvSpPr>
          <p:cNvPr id="38" name="Rectangle 10"/>
          <p:cNvSpPr>
            <a:spLocks noChangeArrowheads="1"/>
          </p:cNvSpPr>
          <p:nvPr/>
        </p:nvSpPr>
        <p:spPr bwMode="auto">
          <a:xfrm>
            <a:off x="1000100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AlCl3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39" name="Rectangle 12"/>
          <p:cNvSpPr>
            <a:spLocks noChangeArrowheads="1"/>
          </p:cNvSpPr>
          <p:nvPr/>
        </p:nvSpPr>
        <p:spPr bwMode="auto">
          <a:xfrm>
            <a:off x="3776339" y="2857496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LiOH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0" name="Rectangle 13"/>
          <p:cNvSpPr>
            <a:spLocks noChangeArrowheads="1"/>
          </p:cNvSpPr>
          <p:nvPr/>
        </p:nvSpPr>
        <p:spPr bwMode="auto">
          <a:xfrm>
            <a:off x="6572264" y="2000240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LiNO3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3786182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CuSO4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2" name="Rectangle 14"/>
          <p:cNvSpPr>
            <a:spLocks noChangeArrowheads="1"/>
          </p:cNvSpPr>
          <p:nvPr/>
        </p:nvSpPr>
        <p:spPr bwMode="auto">
          <a:xfrm>
            <a:off x="1000100" y="2000240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smtClean="0">
                <a:solidFill>
                  <a:schemeClr val="bg1"/>
                </a:solidFill>
                <a:latin typeface="Constantia" pitchFamily="18" charset="0"/>
              </a:rPr>
              <a:t>HF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6572264" y="285749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en-US" sz="2800" b="1" dirty="0" err="1" smtClean="0">
                <a:solidFill>
                  <a:schemeClr val="bg1"/>
                </a:solidFill>
                <a:latin typeface="Constantia" pitchFamily="18" charset="0"/>
              </a:rPr>
              <a:t>MgO</a:t>
            </a:r>
            <a:endParaRPr lang="ru-RU" sz="2800" b="1" dirty="0">
              <a:solidFill>
                <a:schemeClr val="bg1"/>
              </a:solidFill>
              <a:latin typeface="Constantia" pitchFamily="18" charset="0"/>
            </a:endParaRPr>
          </a:p>
        </p:txBody>
      </p:sp>
      <p:pic>
        <p:nvPicPr>
          <p:cNvPr id="45" name="Picture 7">
            <a:hlinkClick r:id="rId9" action="ppaction://hlinksldjump"/>
          </p:cNvPr>
          <p:cNvPicPr>
            <a:picLocks noChangeAspect="1" noChangeArrowheads="1"/>
          </p:cNvPicPr>
          <p:nvPr/>
        </p:nvPicPr>
        <p:blipFill>
          <a:blip r:embed="rId10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1357298"/>
            <a:ext cx="1000100" cy="11888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643578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4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0034" y="5715016"/>
            <a:ext cx="500066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9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10" y="5857892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0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596" y="5436784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" name="Picture 3"/>
          <p:cNvPicPr>
            <a:picLocks noChangeAspect="1" noChangeArrowheads="1"/>
          </p:cNvPicPr>
          <p:nvPr/>
        </p:nvPicPr>
        <p:blipFill>
          <a:blip r:embed="rId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57158" y="5929330"/>
            <a:ext cx="500066" cy="563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2" name="Picture 4"/>
          <p:cNvPicPr>
            <a:picLocks noChangeAspect="1" noChangeArrowheads="1"/>
          </p:cNvPicPr>
          <p:nvPr/>
        </p:nvPicPr>
        <p:blipFill>
          <a:blip r:embed="rId11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5720" y="5786454"/>
            <a:ext cx="785818" cy="7753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" fill="hold">
                      <p:stCondLst>
                        <p:cond delay="0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81481E-6 L 0.21702 0.2051 " pathEditMode="relative" rAng="0" ptsTypes="AA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9" y="10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8"/>
                                            </p:cond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48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9" fill="hold">
                      <p:stCondLst>
                        <p:cond delay="0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3.7037E-7 L -0.21268 0.32547 " pathEditMode="relative" ptsTypes="AA">
                                      <p:cBhvr>
                                        <p:cTn id="5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51"/>
                                            </p:cond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000"/>
                            </p:stCondLst>
                            <p:childTnLst>
                              <p:par>
                                <p:cTn id="5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6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2" fill="hold">
                      <p:stCondLst>
                        <p:cond delay="0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1000"/>
                                        <p:tgtEl>
                                          <p:spTgt spid="3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"/>
                            </p:stCondLst>
                            <p:childTnLst>
                              <p:par>
                                <p:cTn id="6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2000"/>
                            </p:stCondLst>
                            <p:childTnLst>
                              <p:par>
                                <p:cTn id="7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1000"/>
                                        <p:tgtEl>
                                          <p:spTgt spid="3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3000"/>
                            </p:stCondLst>
                            <p:childTnLst>
                              <p:par>
                                <p:cTn id="7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1000"/>
                                        <p:tgtEl>
                                          <p:spTgt spid="30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0" presetClass="pat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-4.81481E-6 L 0.01476 0.2463 " pathEditMode="relative" rAng="0" ptsTypes="AA">
                                      <p:cBhvr>
                                        <p:cTn id="8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" y="123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000"/>
                            </p:stCondLst>
                            <p:childTnLst>
                              <p:par>
                                <p:cTn id="8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</p:childTnLst>
        </p:cTn>
      </p:par>
    </p:tnLst>
    <p:bldLst>
      <p:bldP spid="3082" grpId="0" animBg="1"/>
      <p:bldP spid="3084" grpId="0" animBg="1"/>
      <p:bldP spid="3085" grpId="0" animBg="1"/>
      <p:bldP spid="3086" grpId="0" animBg="1"/>
      <p:bldP spid="3088" grpId="0" animBg="1"/>
      <p:bldP spid="3090" grpId="0" animBg="1"/>
      <p:bldP spid="2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screen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5"/>
          <p:cNvSpPr>
            <a:spLocks noChangeArrowheads="1"/>
          </p:cNvSpPr>
          <p:nvPr/>
        </p:nvSpPr>
        <p:spPr bwMode="auto">
          <a:xfrm>
            <a:off x="3937597" y="5868128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5584352" y="5868128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Rectangle 7"/>
          <p:cNvSpPr>
            <a:spLocks noChangeArrowheads="1"/>
          </p:cNvSpPr>
          <p:nvPr/>
        </p:nvSpPr>
        <p:spPr bwMode="auto">
          <a:xfrm>
            <a:off x="2293545" y="478051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Rectangle 8"/>
          <p:cNvSpPr>
            <a:spLocks noChangeArrowheads="1"/>
          </p:cNvSpPr>
          <p:nvPr/>
        </p:nvSpPr>
        <p:spPr bwMode="auto">
          <a:xfrm>
            <a:off x="4762326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Rectangle 9"/>
          <p:cNvSpPr>
            <a:spLocks noChangeArrowheads="1"/>
          </p:cNvSpPr>
          <p:nvPr/>
        </p:nvSpPr>
        <p:spPr bwMode="auto">
          <a:xfrm>
            <a:off x="3115571" y="5323652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Rectangle 10"/>
          <p:cNvSpPr>
            <a:spLocks noChangeArrowheads="1"/>
          </p:cNvSpPr>
          <p:nvPr/>
        </p:nvSpPr>
        <p:spPr bwMode="auto">
          <a:xfrm>
            <a:off x="3006057" y="4236039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Rectangle 11"/>
          <p:cNvSpPr>
            <a:spLocks noChangeArrowheads="1"/>
          </p:cNvSpPr>
          <p:nvPr/>
        </p:nvSpPr>
        <p:spPr bwMode="auto">
          <a:xfrm>
            <a:off x="5584352" y="4780516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Rectangle 12"/>
          <p:cNvSpPr>
            <a:spLocks noChangeArrowheads="1"/>
          </p:cNvSpPr>
          <p:nvPr/>
        </p:nvSpPr>
        <p:spPr bwMode="auto">
          <a:xfrm>
            <a:off x="4651461" y="4236039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Rectangle 13"/>
          <p:cNvSpPr>
            <a:spLocks noChangeArrowheads="1"/>
          </p:cNvSpPr>
          <p:nvPr/>
        </p:nvSpPr>
        <p:spPr bwMode="auto">
          <a:xfrm>
            <a:off x="5584352" y="3691563"/>
            <a:ext cx="1589971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Rectangle 14"/>
          <p:cNvSpPr>
            <a:spLocks noChangeArrowheads="1"/>
          </p:cNvSpPr>
          <p:nvPr/>
        </p:nvSpPr>
        <p:spPr bwMode="auto">
          <a:xfrm>
            <a:off x="3937597" y="3691563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Rectangle 15"/>
          <p:cNvSpPr>
            <a:spLocks noChangeArrowheads="1"/>
          </p:cNvSpPr>
          <p:nvPr/>
        </p:nvSpPr>
        <p:spPr bwMode="auto">
          <a:xfrm>
            <a:off x="6407730" y="5323652"/>
            <a:ext cx="767945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Rectangle 16"/>
          <p:cNvSpPr>
            <a:spLocks noChangeArrowheads="1"/>
          </p:cNvSpPr>
          <p:nvPr/>
        </p:nvSpPr>
        <p:spPr bwMode="auto">
          <a:xfrm>
            <a:off x="6298217" y="4236039"/>
            <a:ext cx="877458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Rectangle 17"/>
          <p:cNvSpPr>
            <a:spLocks noChangeArrowheads="1"/>
          </p:cNvSpPr>
          <p:nvPr/>
        </p:nvSpPr>
        <p:spPr bwMode="auto">
          <a:xfrm>
            <a:off x="2293545" y="5323652"/>
            <a:ext cx="76659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" name="Rectangle 18"/>
          <p:cNvSpPr>
            <a:spLocks noChangeArrowheads="1"/>
          </p:cNvSpPr>
          <p:nvPr/>
        </p:nvSpPr>
        <p:spPr bwMode="auto">
          <a:xfrm>
            <a:off x="2293545" y="4236039"/>
            <a:ext cx="655728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7" name="Rectangle 14"/>
          <p:cNvSpPr>
            <a:spLocks noChangeArrowheads="1"/>
          </p:cNvSpPr>
          <p:nvPr/>
        </p:nvSpPr>
        <p:spPr bwMode="auto">
          <a:xfrm>
            <a:off x="2285984" y="3689034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8" name="Rectangle 14"/>
          <p:cNvSpPr>
            <a:spLocks noChangeArrowheads="1"/>
          </p:cNvSpPr>
          <p:nvPr/>
        </p:nvSpPr>
        <p:spPr bwMode="auto">
          <a:xfrm>
            <a:off x="3940173" y="4783464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9" name="Rectangle 14"/>
          <p:cNvSpPr>
            <a:spLocks noChangeArrowheads="1"/>
          </p:cNvSpPr>
          <p:nvPr/>
        </p:nvSpPr>
        <p:spPr bwMode="auto">
          <a:xfrm>
            <a:off x="2299963" y="5868465"/>
            <a:ext cx="1591323" cy="489493"/>
          </a:xfrm>
          <a:prstGeom prst="rect">
            <a:avLst/>
          </a:prstGeom>
          <a:solidFill>
            <a:schemeClr val="accent6">
              <a:lumMod val="50000"/>
            </a:schemeClr>
          </a:solidFill>
          <a:ln w="38100">
            <a:solidFill>
              <a:srgbClr val="99660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2" name="Picture 3"/>
          <p:cNvPicPr>
            <a:picLocks noChangeAspect="1" noChangeArrowheads="1"/>
          </p:cNvPicPr>
          <p:nvPr/>
        </p:nvPicPr>
        <p:blipFill>
          <a:blip r:embed="rId5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4282" y="3929066"/>
            <a:ext cx="2157917" cy="2644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" name="Группа 22"/>
          <p:cNvGrpSpPr/>
          <p:nvPr/>
        </p:nvGrpSpPr>
        <p:grpSpPr>
          <a:xfrm flipH="1">
            <a:off x="4000496" y="4143380"/>
            <a:ext cx="1476000" cy="2231550"/>
            <a:chOff x="6715140" y="3500438"/>
            <a:chExt cx="1724452" cy="2231550"/>
          </a:xfrm>
        </p:grpSpPr>
        <p:sp>
          <p:nvSpPr>
            <p:cNvPr id="3092" name="Rectangle 20" descr="Орех"/>
            <p:cNvSpPr>
              <a:spLocks noChangeArrowheads="1"/>
            </p:cNvSpPr>
            <p:nvPr/>
          </p:nvSpPr>
          <p:spPr bwMode="auto">
            <a:xfrm rot="5400000">
              <a:off x="6422743" y="3792835"/>
              <a:ext cx="2231550" cy="1646756"/>
            </a:xfrm>
            <a:prstGeom prst="rect">
              <a:avLst/>
            </a:prstGeom>
            <a:blipFill dpi="0" rotWithShape="1">
              <a:blip r:embed="rId6" cstate="screen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4" name="AutoShape 22"/>
            <p:cNvSpPr>
              <a:spLocks noChangeArrowheads="1"/>
            </p:cNvSpPr>
            <p:nvPr/>
          </p:nvSpPr>
          <p:spPr bwMode="auto">
            <a:xfrm rot="16200000">
              <a:off x="8164897" y="4462577"/>
              <a:ext cx="273579" cy="275811"/>
            </a:xfrm>
            <a:custGeom>
              <a:avLst/>
              <a:gdLst>
                <a:gd name="G0" fmla="+- 5400 0 0"/>
                <a:gd name="G1" fmla="+- 11796480 0 0"/>
                <a:gd name="G2" fmla="+- 0 0 11796480"/>
                <a:gd name="T0" fmla="*/ 0 256 1"/>
                <a:gd name="T1" fmla="*/ 180 256 1"/>
                <a:gd name="G3" fmla="+- 11796480 T0 T1"/>
                <a:gd name="T2" fmla="*/ 0 256 1"/>
                <a:gd name="T3" fmla="*/ 90 256 1"/>
                <a:gd name="G4" fmla="+- 11796480 T2 T3"/>
                <a:gd name="G5" fmla="*/ G4 2 1"/>
                <a:gd name="T4" fmla="*/ 90 256 1"/>
                <a:gd name="T5" fmla="*/ 0 256 1"/>
                <a:gd name="G6" fmla="+- 11796480 T4 T5"/>
                <a:gd name="G7" fmla="*/ G6 2 1"/>
                <a:gd name="G8" fmla="abs 1179648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5400"/>
                <a:gd name="G18" fmla="*/ 5400 1 2"/>
                <a:gd name="G19" fmla="+- G18 5400 0"/>
                <a:gd name="G20" fmla="cos G19 11796480"/>
                <a:gd name="G21" fmla="sin G19 11796480"/>
                <a:gd name="G22" fmla="+- G20 10800 0"/>
                <a:gd name="G23" fmla="+- G21 10800 0"/>
                <a:gd name="G24" fmla="+- 10800 0 G20"/>
                <a:gd name="G25" fmla="+- 5400 10800 0"/>
                <a:gd name="G26" fmla="?: G9 G17 G25"/>
                <a:gd name="G27" fmla="?: G9 0 21600"/>
                <a:gd name="G28" fmla="cos 10800 11796480"/>
                <a:gd name="G29" fmla="sin 10800 11796480"/>
                <a:gd name="G30" fmla="sin 5400 11796480"/>
                <a:gd name="G31" fmla="+- G28 10800 0"/>
                <a:gd name="G32" fmla="+- G29 10800 0"/>
                <a:gd name="G33" fmla="+- G30 10800 0"/>
                <a:gd name="G34" fmla="?: G4 0 G31"/>
                <a:gd name="G35" fmla="?: 11796480 G34 0"/>
                <a:gd name="G36" fmla="?: G6 G35 G31"/>
                <a:gd name="G37" fmla="+- 21600 0 G36"/>
                <a:gd name="G38" fmla="?: G4 0 G33"/>
                <a:gd name="G39" fmla="?: 1179648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0 h 21600"/>
                <a:gd name="T14" fmla="*/ 2700 w 21600"/>
                <a:gd name="T15" fmla="*/ 10800 h 21600"/>
                <a:gd name="T16" fmla="*/ 10800 w 21600"/>
                <a:gd name="T17" fmla="*/ 5400 h 21600"/>
                <a:gd name="T18" fmla="*/ 189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5400" y="10800"/>
                  </a:moveTo>
                  <a:cubicBezTo>
                    <a:pt x="5400" y="7817"/>
                    <a:pt x="7817" y="5400"/>
                    <a:pt x="10800" y="5400"/>
                  </a:cubicBezTo>
                  <a:cubicBezTo>
                    <a:pt x="13782" y="5399"/>
                    <a:pt x="16199" y="7817"/>
                    <a:pt x="16200" y="10799"/>
                  </a:cubicBezTo>
                  <a:lnTo>
                    <a:pt x="21600" y="10800"/>
                  </a:lnTo>
                  <a:cubicBezTo>
                    <a:pt x="21600" y="4835"/>
                    <a:pt x="16764" y="0"/>
                    <a:pt x="10800" y="0"/>
                  </a:cubicBezTo>
                  <a:cubicBezTo>
                    <a:pt x="4835" y="0"/>
                    <a:pt x="0" y="4835"/>
                    <a:pt x="0" y="10800"/>
                  </a:cubicBezTo>
                  <a:close/>
                </a:path>
              </a:pathLst>
            </a:custGeom>
            <a:solidFill>
              <a:srgbClr val="FF66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93" name="Rectangle 21" descr="Каштан"/>
            <p:cNvSpPr>
              <a:spLocks noChangeArrowheads="1"/>
            </p:cNvSpPr>
            <p:nvPr/>
          </p:nvSpPr>
          <p:spPr bwMode="auto">
            <a:xfrm rot="5400000">
              <a:off x="6760510" y="4249818"/>
              <a:ext cx="1687073" cy="822026"/>
            </a:xfrm>
            <a:prstGeom prst="rect">
              <a:avLst/>
            </a:prstGeom>
            <a:blipFill dpi="0" rotWithShape="1">
              <a:blip r:embed="rId7" cstate="screen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43" name="Picture 2">
            <a:hlinkClick r:id="rId8" action="ppaction://hlinksldjump"/>
          </p:cNvPr>
          <p:cNvPicPr>
            <a:picLocks noChangeAspect="1" noChangeArrowheads="1"/>
          </p:cNvPicPr>
          <p:nvPr/>
        </p:nvPicPr>
        <p:blipFill>
          <a:blip r:embed="rId9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05706" y="857232"/>
            <a:ext cx="1333488" cy="1333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3" name="Группа 43"/>
          <p:cNvGrpSpPr/>
          <p:nvPr/>
        </p:nvGrpSpPr>
        <p:grpSpPr>
          <a:xfrm flipH="1">
            <a:off x="7286644" y="4214818"/>
            <a:ext cx="1500198" cy="2357454"/>
            <a:chOff x="2046822" y="2143116"/>
            <a:chExt cx="1428759" cy="1917835"/>
          </a:xfrm>
        </p:grpSpPr>
        <p:pic>
          <p:nvPicPr>
            <p:cNvPr id="45" name="Picture 5">
              <a:hlinkClick r:id="rId10" action="ppaction://hlinksldjump"/>
            </p:cNvPr>
            <p:cNvPicPr>
              <a:picLocks noChangeAspect="1" noChangeArrowheads="1"/>
            </p:cNvPicPr>
            <p:nvPr/>
          </p:nvPicPr>
          <p:blipFill>
            <a:blip r:embed="rId11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13867"/>
            <a:stretch>
              <a:fillRect/>
            </a:stretch>
          </p:blipFill>
          <p:spPr bwMode="auto">
            <a:xfrm>
              <a:off x="2046822" y="2357431"/>
              <a:ext cx="1428759" cy="17035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46" name="Picture 9"/>
            <p:cNvPicPr>
              <a:picLocks noChangeAspect="1" noChangeArrowheads="1"/>
            </p:cNvPicPr>
            <p:nvPr/>
          </p:nvPicPr>
          <p:blipFill>
            <a:blip r:embed="rId12" cstate="screen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2357422" y="2143116"/>
              <a:ext cx="484517" cy="3476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pic>
        <p:nvPicPr>
          <p:cNvPr id="47" name="Picture 2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4357699" y="866766"/>
            <a:ext cx="967164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0" name="Выноска-облако 49"/>
          <p:cNvSpPr/>
          <p:nvPr/>
        </p:nvSpPr>
        <p:spPr>
          <a:xfrm>
            <a:off x="6215074" y="928670"/>
            <a:ext cx="642942" cy="928694"/>
          </a:xfrm>
          <a:prstGeom prst="cloudCallout">
            <a:avLst>
              <a:gd name="adj1" fmla="val -60451"/>
              <a:gd name="adj2" fmla="val 144962"/>
            </a:avLst>
          </a:prstGeom>
          <a:solidFill>
            <a:schemeClr val="bg1">
              <a:lumMod val="8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" name="Группа 40"/>
          <p:cNvGrpSpPr/>
          <p:nvPr/>
        </p:nvGrpSpPr>
        <p:grpSpPr>
          <a:xfrm>
            <a:off x="1748770" y="1714489"/>
            <a:ext cx="5966502" cy="1928826"/>
            <a:chOff x="2071670" y="1714488"/>
            <a:chExt cx="5213374" cy="1304867"/>
          </a:xfrm>
        </p:grpSpPr>
        <p:sp>
          <p:nvSpPr>
            <p:cNvPr id="3091" name="AutoShape 19" descr="f00061"/>
            <p:cNvSpPr>
              <a:spLocks noChangeArrowheads="1"/>
            </p:cNvSpPr>
            <p:nvPr/>
          </p:nvSpPr>
          <p:spPr bwMode="auto">
            <a:xfrm>
              <a:off x="2071670" y="1768131"/>
              <a:ext cx="5213374" cy="1251224"/>
            </a:xfrm>
            <a:prstGeom prst="triangle">
              <a:avLst>
                <a:gd name="adj" fmla="val 50000"/>
              </a:avLst>
            </a:prstGeom>
            <a:blipFill dpi="0" rotWithShape="1">
              <a:blip r:embed="rId14" cstate="screen"/>
              <a:srcRect/>
              <a:tile tx="0" ty="0" sx="100000" sy="100000" flip="none" algn="tl"/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5" name="Rectangle 3" descr="Grid2"/>
            <p:cNvSpPr>
              <a:spLocks noChangeArrowheads="1"/>
            </p:cNvSpPr>
            <p:nvPr/>
          </p:nvSpPr>
          <p:spPr bwMode="auto">
            <a:xfrm>
              <a:off x="5909635" y="1823115"/>
              <a:ext cx="438053" cy="816715"/>
            </a:xfrm>
            <a:prstGeom prst="rect">
              <a:avLst/>
            </a:prstGeom>
            <a:blipFill dpi="0" rotWithShape="0">
              <a:blip r:embed="rId15" cstate="screen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3076" name="Rectangle 4" descr="Grid2"/>
            <p:cNvSpPr>
              <a:spLocks noChangeArrowheads="1"/>
            </p:cNvSpPr>
            <p:nvPr/>
          </p:nvSpPr>
          <p:spPr bwMode="auto">
            <a:xfrm>
              <a:off x="5854202" y="1714488"/>
              <a:ext cx="548919" cy="270897"/>
            </a:xfrm>
            <a:prstGeom prst="rect">
              <a:avLst/>
            </a:prstGeom>
            <a:blipFill dpi="0" rotWithShape="0">
              <a:blip r:embed="rId16" cstate="screen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  <p:pic>
        <p:nvPicPr>
          <p:cNvPr id="48" name="Picture 2"/>
          <p:cNvPicPr>
            <a:picLocks noChangeAspect="1" noChangeArrowheads="1"/>
          </p:cNvPicPr>
          <p:nvPr/>
        </p:nvPicPr>
        <p:blipFill>
          <a:blip r:embed="rId13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6251" y="857232"/>
            <a:ext cx="967164" cy="86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0" name="Поздравляю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7" cstate="screen"/>
          <a:stretch>
            <a:fillRect/>
          </a:stretch>
        </p:blipFill>
        <p:spPr>
          <a:xfrm>
            <a:off x="214282" y="214290"/>
            <a:ext cx="304800" cy="304800"/>
          </a:xfrm>
          <a:prstGeom prst="rect">
            <a:avLst/>
          </a:prstGeom>
        </p:spPr>
      </p:pic>
      <p:pic>
        <p:nvPicPr>
          <p:cNvPr id="49" name="Picture 2"/>
          <p:cNvPicPr>
            <a:picLocks noChangeAspect="1" noChangeArrowheads="1"/>
          </p:cNvPicPr>
          <p:nvPr/>
        </p:nvPicPr>
        <p:blipFill>
          <a:blip r:embed="rId18" cstate="screen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flipH="1">
            <a:off x="0" y="857232"/>
            <a:ext cx="1500166" cy="17281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500"/>
                            </p:stCondLst>
                            <p:childTnLst>
                              <p:par>
                                <p:cTn id="13" presetID="1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5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500"/>
                            </p:stCondLst>
                            <p:childTnLst>
                              <p:par>
                                <p:cTn id="17" presetID="7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3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7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500"/>
                            </p:stCondLst>
                            <p:childTnLst>
                              <p:par>
                                <p:cTn id="2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500"/>
                            </p:stCondLst>
                            <p:childTnLst>
                              <p:par>
                                <p:cTn id="25" presetID="0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2.96296E-6 C -0.00295 0.01366 -0.01094 0.02709 -0.01771 0.03727 C -0.01945 0.04537 -0.02327 0.04861 -0.02691 0.05486 C -0.03056 0.06181 -0.03281 0.06598 -0.03854 0.06898 C -0.04479 0.07523 -0.03976 0.0713 -0.04913 0.07431 C -0.05625 0.07662 -0.06146 0.08125 -0.0691 0.0831 C -0.08004 0.08264 -0.09097 0.08241 -0.10191 0.08148 C -0.10347 0.08125 -0.1092 0.07662 -0.11007 0.07593 C -0.11476 0.07338 -0.11997 0.07223 -0.12413 0.06713 C -0.12865 0.06158 -0.12674 0.06135 -0.13229 0.05672 C -0.13629 0.05324 -0.14115 0.05278 -0.14514 0.04954 C -0.15052 0.0456 -0.1559 0.0382 -0.16146 0.03519 C -0.16771 0.03172 -0.175 0.03079 -0.18143 0.02848 C -0.18889 0.02917 -0.1974 0.02639 -0.20365 0.03172 C -0.21285 0.03935 -0.22101 0.04931 -0.22934 0.05834 C -0.2342 0.06343 -0.23594 0.06829 -0.24115 0.07269 C -0.24514 0.08195 -0.25504 0.0919 -0.26215 0.09537 C -0.2658 0.10139 -0.27066 0.1051 -0.27396 0.11135 C -0.27986 0.12246 -0.28368 0.13403 -0.28906 0.14491 C -0.2908 0.15324 -0.29323 0.16019 -0.2974 0.16621 C -0.30209 0.18843 -0.29445 0.15371 -0.3007 0.17662 C -0.3033 0.18611 -0.30452 0.19723 -0.3066 0.20695 C -0.31025 0.22315 -0.31007 0.24144 -0.3125 0.25834 C -0.31337 0.26482 -0.31632 0.26991 -0.31823 0.27593 C -0.31875 0.27755 -0.31858 0.27963 -0.31945 0.28102 C -0.32066 0.28334 -0.32275 0.28449 -0.32413 0.28658 C -0.3283 0.2926 -0.32465 0.29329 -0.33247 0.29699 C -0.33542 0.29861 -0.33854 0.29815 -0.34167 0.29885 C -0.34965 0.30301 -0.35156 0.30486 -0.3592 0.30579 C -0.36927 0.30741 -0.38959 0.30926 -0.38959 0.30949 C -0.39948 0.31945 -0.3941 0.34051 -0.39097 0.35556 C -0.39011 0.35949 -0.39011 0.36366 -0.38959 0.36783 C -0.38941 0.37014 -0.38854 0.375 -0.38854 0.37523 " pathEditMode="relative" rAng="0" ptsTypes="ffffffffffffffffffffffffffffffffA">
                                      <p:cBhvr>
                                        <p:cTn id="26" dur="3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0" y="18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350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Right)">
                                      <p:cBhvr>
                                        <p:cTn id="3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6500"/>
                            </p:stCondLst>
                            <p:childTnLst>
                              <p:par>
                                <p:cTn id="32" presetID="35" presetClass="path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5.55556E-7 -2.59259E-6 L -0.29219 0.00764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6" y="4"/>
                                    </p:animMotion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32"/>
                                            </p:cond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34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8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0" dur="2924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9500"/>
                            </p:stCondLst>
                            <p:childTnLst>
                              <p:par>
                                <p:cTn id="42" presetID="2" presetClass="exit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3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2" presetClass="entr" presetSubtype="4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3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showWhenStopped="0">
                <p:cTn id="49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</p:childTnLst>
        </p:cTn>
      </p:par>
    </p:tnLst>
    <p:bldLst>
      <p:bldP spid="5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2571</TotalTime>
  <Words>2204</Words>
  <Application>Microsoft Office PowerPoint</Application>
  <PresentationFormat>Экран (4:3)</PresentationFormat>
  <Paragraphs>608</Paragraphs>
  <Slides>37</Slides>
  <Notes>33</Notes>
  <HiddenSlides>2</HiddenSlides>
  <MMClips>19</MMClips>
  <ScaleCrop>false</ScaleCrop>
  <HeadingPairs>
    <vt:vector size="4" baseType="variant">
      <vt:variant>
        <vt:lpstr>Тема</vt:lpstr>
      </vt:variant>
      <vt:variant>
        <vt:i4>3</vt:i4>
      </vt:variant>
      <vt:variant>
        <vt:lpstr>Заголовки слайдов</vt:lpstr>
      </vt:variant>
      <vt:variant>
        <vt:i4>37</vt:i4>
      </vt:variant>
    </vt:vector>
  </HeadingPairs>
  <TitlesOfParts>
    <vt:vector size="40" baseType="lpstr">
      <vt:lpstr>Тема Office</vt:lpstr>
      <vt:lpstr>1_Тема Office</vt:lpstr>
      <vt:lpstr>2_Тема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  <vt:lpstr>Слайд 35</vt:lpstr>
      <vt:lpstr>Слайд 36</vt:lpstr>
      <vt:lpstr>Слайд 37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Ольга</dc:title>
  <dc:creator>Admin</dc:creator>
  <cp:lastModifiedBy>Даша</cp:lastModifiedBy>
  <cp:revision>456</cp:revision>
  <dcterms:created xsi:type="dcterms:W3CDTF">2012-02-12T15:11:14Z</dcterms:created>
  <dcterms:modified xsi:type="dcterms:W3CDTF">2014-02-10T03:21:06Z</dcterms:modified>
</cp:coreProperties>
</file>