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3"/>
  </p:notesMasterIdLst>
  <p:sldIdLst>
    <p:sldId id="329" r:id="rId2"/>
    <p:sldId id="400" r:id="rId3"/>
    <p:sldId id="374" r:id="rId4"/>
    <p:sldId id="401" r:id="rId5"/>
    <p:sldId id="375" r:id="rId6"/>
    <p:sldId id="409" r:id="rId7"/>
    <p:sldId id="365" r:id="rId8"/>
    <p:sldId id="379" r:id="rId9"/>
    <p:sldId id="263" r:id="rId10"/>
    <p:sldId id="387" r:id="rId11"/>
    <p:sldId id="346" r:id="rId12"/>
    <p:sldId id="347" r:id="rId13"/>
    <p:sldId id="348" r:id="rId14"/>
    <p:sldId id="407" r:id="rId15"/>
    <p:sldId id="405" r:id="rId16"/>
    <p:sldId id="408" r:id="rId17"/>
    <p:sldId id="367" r:id="rId18"/>
    <p:sldId id="390" r:id="rId19"/>
    <p:sldId id="368" r:id="rId20"/>
    <p:sldId id="369" r:id="rId21"/>
    <p:sldId id="382" r:id="rId22"/>
    <p:sldId id="356" r:id="rId23"/>
    <p:sldId id="391" r:id="rId24"/>
    <p:sldId id="353" r:id="rId25"/>
    <p:sldId id="385" r:id="rId26"/>
    <p:sldId id="351" r:id="rId27"/>
    <p:sldId id="355" r:id="rId28"/>
    <p:sldId id="393" r:id="rId29"/>
    <p:sldId id="392" r:id="rId30"/>
    <p:sldId id="360" r:id="rId31"/>
    <p:sldId id="307" r:id="rId32"/>
  </p:sldIdLst>
  <p:sldSz cx="9144000" cy="6858000" type="screen4x3"/>
  <p:notesSz cx="7104063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31" autoAdjust="0"/>
    <p:restoredTop sz="94660"/>
  </p:normalViewPr>
  <p:slideViewPr>
    <p:cSldViewPr>
      <p:cViewPr>
        <p:scale>
          <a:sx n="71" d="100"/>
          <a:sy n="71" d="100"/>
        </p:scale>
        <p:origin x="-756" y="-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78"/>
    </p:cViewPr>
  </p:sorterViewPr>
  <p:notesViewPr>
    <p:cSldViewPr>
      <p:cViewPr varScale="1">
        <p:scale>
          <a:sx n="72" d="100"/>
          <a:sy n="72" d="100"/>
        </p:scale>
        <p:origin x="-2100" y="-90"/>
      </p:cViewPr>
      <p:guideLst>
        <p:guide orient="horz" pos="3224"/>
        <p:guide pos="223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7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Лист1!$A$3</c:f>
              <c:strCache>
                <c:ptCount val="1"/>
                <c:pt idx="0">
                  <c:v>успеваемость</c:v>
                </c:pt>
              </c:strCache>
            </c:strRef>
          </c:tx>
          <c:dLbls>
            <c:showVal val="1"/>
          </c:dLbls>
          <c:cat>
            <c:multiLvlStrRef>
              <c:f>Лист1!$B$1:$F$2</c:f>
              <c:multiLvlStrCache>
                <c:ptCount val="5"/>
                <c:lvl>
                  <c:pt idx="0">
                    <c:v>2008-2009</c:v>
                  </c:pt>
                  <c:pt idx="1">
                    <c:v>2009-2010</c:v>
                  </c:pt>
                  <c:pt idx="2">
                    <c:v>2010-2011</c:v>
                  </c:pt>
                  <c:pt idx="3">
                    <c:v>2011-2012</c:v>
                  </c:pt>
                  <c:pt idx="4">
                    <c:v>2012-2013</c:v>
                  </c:pt>
                </c:lvl>
                <c:lvl>
                  <c:pt idx="0">
                    <c:v>Учебный год</c:v>
                  </c:pt>
                </c:lvl>
              </c:multiLvlStrCache>
            </c:multiLvlStrRef>
          </c:cat>
          <c:val>
            <c:numRef>
              <c:f>Лист1!$B$3:$F$3</c:f>
              <c:numCache>
                <c:formatCode>0%</c:formatCode>
                <c:ptCount val="5"/>
                <c:pt idx="0">
                  <c:v>1</c:v>
                </c:pt>
                <c:pt idx="1">
                  <c:v>0.98</c:v>
                </c:pt>
                <c:pt idx="2">
                  <c:v>0.98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качество</c:v>
                </c:pt>
              </c:strCache>
            </c:strRef>
          </c:tx>
          <c:dLbls>
            <c:showVal val="1"/>
          </c:dLbls>
          <c:cat>
            <c:multiLvlStrRef>
              <c:f>Лист1!$B$1:$F$2</c:f>
              <c:multiLvlStrCache>
                <c:ptCount val="5"/>
                <c:lvl>
                  <c:pt idx="0">
                    <c:v>2008-2009</c:v>
                  </c:pt>
                  <c:pt idx="1">
                    <c:v>2009-2010</c:v>
                  </c:pt>
                  <c:pt idx="2">
                    <c:v>2010-2011</c:v>
                  </c:pt>
                  <c:pt idx="3">
                    <c:v>2011-2012</c:v>
                  </c:pt>
                  <c:pt idx="4">
                    <c:v>2012-2013</c:v>
                  </c:pt>
                </c:lvl>
                <c:lvl>
                  <c:pt idx="0">
                    <c:v>Учебный год</c:v>
                  </c:pt>
                </c:lvl>
              </c:multiLvlStrCache>
            </c:multiLvlStrRef>
          </c:cat>
          <c:val>
            <c:numRef>
              <c:f>Лист1!$B$4:$F$4</c:f>
              <c:numCache>
                <c:formatCode>0%</c:formatCode>
                <c:ptCount val="5"/>
                <c:pt idx="0">
                  <c:v>0.21000000000000021</c:v>
                </c:pt>
                <c:pt idx="1">
                  <c:v>0.22000000000000022</c:v>
                </c:pt>
                <c:pt idx="2">
                  <c:v>0.23</c:v>
                </c:pt>
                <c:pt idx="3">
                  <c:v>0.23</c:v>
                </c:pt>
                <c:pt idx="4">
                  <c:v>0.30000000000000032</c:v>
                </c:pt>
              </c:numCache>
            </c:numRef>
          </c:val>
        </c:ser>
        <c:dLbls>
          <c:showVal val="1"/>
        </c:dLbls>
        <c:gapWidth val="75"/>
        <c:axId val="66730240"/>
        <c:axId val="67469696"/>
      </c:barChart>
      <c:catAx>
        <c:axId val="66730240"/>
        <c:scaling>
          <c:orientation val="minMax"/>
        </c:scaling>
        <c:axPos val="b"/>
        <c:majorTickMark val="none"/>
        <c:tickLblPos val="nextTo"/>
        <c:crossAx val="67469696"/>
        <c:crosses val="autoZero"/>
        <c:auto val="1"/>
        <c:lblAlgn val="ctr"/>
        <c:lblOffset val="100"/>
      </c:catAx>
      <c:valAx>
        <c:axId val="67469696"/>
        <c:scaling>
          <c:orientation val="minMax"/>
        </c:scaling>
        <c:axPos val="l"/>
        <c:numFmt formatCode="0%" sourceLinked="1"/>
        <c:majorTickMark val="none"/>
        <c:tickLblPos val="nextTo"/>
        <c:crossAx val="66730240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000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Результаты ГИА </a:t>
            </a:r>
          </a:p>
          <a:p>
            <a:pPr>
              <a:defRPr sz="2000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2010 - 2011г.г</a:t>
            </a:r>
            <a:r>
              <a:rPr lang="ru-RU" sz="2000" dirty="0"/>
              <a:t>.</a:t>
            </a:r>
          </a:p>
        </c:rich>
      </c:tx>
      <c:layout>
        <c:manualLayout>
          <c:xMode val="edge"/>
          <c:yMode val="edge"/>
          <c:x val="0.36405864197530935"/>
          <c:y val="2.5538615089835983E-2"/>
        </c:manualLayout>
      </c:layout>
    </c:title>
    <c:plotArea>
      <c:layout>
        <c:manualLayout>
          <c:layoutTarget val="inner"/>
          <c:xMode val="edge"/>
          <c:yMode val="edge"/>
          <c:x val="8.9322324292796768E-2"/>
          <c:y val="0.18243736563615742"/>
          <c:w val="0.91067767570720326"/>
          <c:h val="0.5032856978668289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 ГИА 2010 - 2011г.г.</c:v>
                </c:pt>
              </c:strCache>
            </c:strRef>
          </c:tx>
          <c:dLbls>
            <c:dLbl>
              <c:idx val="0"/>
              <c:layout>
                <c:manualLayout>
                  <c:x val="-8.7962962962963159E-2"/>
                  <c:y val="-0.4576049937311889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баллы</a:t>
                    </a:r>
                  </a:p>
                </c:rich>
              </c:tx>
              <c:showVal val="1"/>
              <c:showSerNam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showVal val="1"/>
            <c:showSerName val="1"/>
          </c:dLbls>
          <c:cat>
            <c:strRef>
              <c:f>Лист1!$A$2:$A$9</c:f>
              <c:strCache>
                <c:ptCount val="8"/>
                <c:pt idx="0">
                  <c:v>Мякишева Вера</c:v>
                </c:pt>
                <c:pt idx="1">
                  <c:v>Лукин Дмитрий</c:v>
                </c:pt>
                <c:pt idx="2">
                  <c:v>Махнева Татьяна</c:v>
                </c:pt>
                <c:pt idx="3">
                  <c:v>Гурьянов Василий</c:v>
                </c:pt>
                <c:pt idx="4">
                  <c:v>Хомяков Игорь</c:v>
                </c:pt>
                <c:pt idx="5">
                  <c:v>Сухих Александр</c:v>
                </c:pt>
                <c:pt idx="6">
                  <c:v>Меньшиков Кирилл</c:v>
                </c:pt>
                <c:pt idx="7">
                  <c:v>Попов Константин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13</c:v>
                </c:pt>
                <c:pt idx="1">
                  <c:v>11</c:v>
                </c:pt>
                <c:pt idx="2">
                  <c:v>22</c:v>
                </c:pt>
                <c:pt idx="3">
                  <c:v>10</c:v>
                </c:pt>
                <c:pt idx="4">
                  <c:v>9</c:v>
                </c:pt>
                <c:pt idx="5">
                  <c:v>18</c:v>
                </c:pt>
                <c:pt idx="6">
                  <c:v>10</c:v>
                </c:pt>
                <c:pt idx="7">
                  <c:v>7</c:v>
                </c:pt>
              </c:numCache>
            </c:numRef>
          </c:val>
        </c:ser>
        <c:axId val="92062848"/>
        <c:axId val="92064384"/>
      </c:barChart>
      <c:catAx>
        <c:axId val="9206284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92064384"/>
        <c:crosses val="autoZero"/>
        <c:auto val="1"/>
        <c:lblAlgn val="ctr"/>
        <c:lblOffset val="100"/>
      </c:catAx>
      <c:valAx>
        <c:axId val="92064384"/>
        <c:scaling>
          <c:orientation val="minMax"/>
          <c:max val="100"/>
        </c:scaling>
        <c:axPos val="l"/>
        <c:majorGridlines/>
        <c:numFmt formatCode="General" sourceLinked="0"/>
        <c:tickLblPos val="nextTo"/>
        <c:crossAx val="92062848"/>
        <c:crosses val="autoZero"/>
        <c:crossBetween val="between"/>
        <c:majorUnit val="10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Результаты ГИА </a:t>
            </a:r>
          </a:p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2011 - 2012г.г.</a:t>
            </a:r>
          </a:p>
        </c:rich>
      </c:tx>
      <c:layout>
        <c:manualLayout>
          <c:xMode val="edge"/>
          <c:yMode val="edge"/>
          <c:x val="0.22196831178502005"/>
          <c:y val="0"/>
        </c:manualLayout>
      </c:layout>
    </c:title>
    <c:plotArea>
      <c:layout>
        <c:manualLayout>
          <c:layoutTarget val="inner"/>
          <c:xMode val="edge"/>
          <c:yMode val="edge"/>
          <c:x val="7.6924759405074358E-2"/>
          <c:y val="0.13997636551355253"/>
          <c:w val="0.8976122776319625"/>
          <c:h val="0.5671209463745967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 ГИА 2011 - 2012</c:v>
                </c:pt>
              </c:strCache>
            </c:strRef>
          </c:tx>
          <c:dLbls>
            <c:dLbl>
              <c:idx val="0"/>
              <c:layout>
                <c:manualLayout>
                  <c:x val="-8.7962962962963256E-2"/>
                  <c:y val="-0.5402843601895736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баллы</a:t>
                    </a:r>
                  </a:p>
                </c:rich>
              </c:tx>
              <c:showVal val="1"/>
              <c:showSerNam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showVal val="1"/>
            <c:showSerName val="1"/>
          </c:dLbls>
          <c:cat>
            <c:strRef>
              <c:f>Лист1!$A$2:$A$9</c:f>
              <c:strCache>
                <c:ptCount val="8"/>
                <c:pt idx="0">
                  <c:v>Власов Николай</c:v>
                </c:pt>
                <c:pt idx="1">
                  <c:v>Лоскутов Павел</c:v>
                </c:pt>
                <c:pt idx="2">
                  <c:v>Ежова Татьяна</c:v>
                </c:pt>
                <c:pt idx="3">
                  <c:v>Андреева Анастасия</c:v>
                </c:pt>
                <c:pt idx="4">
                  <c:v>Нигаматуллина Анжела</c:v>
                </c:pt>
                <c:pt idx="5">
                  <c:v>Лысцова Дарья</c:v>
                </c:pt>
                <c:pt idx="6">
                  <c:v>Саломатова Виктория</c:v>
                </c:pt>
                <c:pt idx="7">
                  <c:v>Пономарева Татьяна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8</c:v>
                </c:pt>
                <c:pt idx="1">
                  <c:v>8</c:v>
                </c:pt>
                <c:pt idx="2">
                  <c:v>14</c:v>
                </c:pt>
                <c:pt idx="3">
                  <c:v>16</c:v>
                </c:pt>
                <c:pt idx="4">
                  <c:v>16</c:v>
                </c:pt>
                <c:pt idx="5">
                  <c:v>16</c:v>
                </c:pt>
                <c:pt idx="6">
                  <c:v>16</c:v>
                </c:pt>
                <c:pt idx="7">
                  <c:v>20</c:v>
                </c:pt>
              </c:numCache>
            </c:numRef>
          </c:val>
        </c:ser>
        <c:axId val="92526848"/>
        <c:axId val="91947008"/>
      </c:barChart>
      <c:catAx>
        <c:axId val="9252684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91947008"/>
        <c:crosses val="autoZero"/>
        <c:auto val="1"/>
        <c:lblAlgn val="ctr"/>
        <c:lblOffset val="100"/>
      </c:catAx>
      <c:valAx>
        <c:axId val="91947008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92526848"/>
        <c:crosses val="autoZero"/>
        <c:crossBetween val="between"/>
        <c:majorUnit val="10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title>
      <c:tx>
        <c:rich>
          <a:bodyPr/>
          <a:lstStyle/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Результаты ЕГЭ 
Математика 2009 – 2010г.г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/>
              <a:t>
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8.2754265091863871E-2"/>
          <c:y val="0.20005669291338582"/>
          <c:w val="0.9079864756488788"/>
          <c:h val="0.4407238095238095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 ЕГЭ 
Математика 2010 – 2011г.г.
</c:v>
                </c:pt>
              </c:strCache>
            </c:strRef>
          </c:tx>
          <c:dLbls>
            <c:dLbl>
              <c:idx val="0"/>
              <c:layout>
                <c:manualLayout>
                  <c:x val="-0.10185185185185186"/>
                  <c:y val="-0.34936662917135441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баллы</a:t>
                    </a:r>
                  </a:p>
                </c:rich>
              </c:tx>
              <c:showVal val="1"/>
              <c:showSerNam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showVal val="1"/>
            <c:showSerName val="1"/>
          </c:dLbls>
          <c:cat>
            <c:strRef>
              <c:f>Лист1!$A$2:$A$8</c:f>
              <c:strCache>
                <c:ptCount val="7"/>
                <c:pt idx="0">
                  <c:v>Бледнова Марина</c:v>
                </c:pt>
                <c:pt idx="1">
                  <c:v>Борисенко Сергей</c:v>
                </c:pt>
                <c:pt idx="2">
                  <c:v>Епифанова Кристина</c:v>
                </c:pt>
                <c:pt idx="3">
                  <c:v>Пургина Ольга</c:v>
                </c:pt>
                <c:pt idx="4">
                  <c:v>Савельева Лариса</c:v>
                </c:pt>
                <c:pt idx="5">
                  <c:v>Соловьева Мария</c:v>
                </c:pt>
                <c:pt idx="6">
                  <c:v>Тарабаева Лина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34</c:v>
                </c:pt>
                <c:pt idx="1">
                  <c:v>25</c:v>
                </c:pt>
                <c:pt idx="2">
                  <c:v>34</c:v>
                </c:pt>
                <c:pt idx="3">
                  <c:v>38</c:v>
                </c:pt>
                <c:pt idx="4">
                  <c:v>16</c:v>
                </c:pt>
                <c:pt idx="5">
                  <c:v>16</c:v>
                </c:pt>
                <c:pt idx="6">
                  <c:v>21</c:v>
                </c:pt>
              </c:numCache>
            </c:numRef>
          </c:val>
        </c:ser>
        <c:axId val="92007808"/>
        <c:axId val="92681344"/>
      </c:barChart>
      <c:catAx>
        <c:axId val="9200780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92681344"/>
        <c:crosses val="autoZero"/>
        <c:auto val="1"/>
        <c:lblAlgn val="ctr"/>
        <c:lblOffset val="100"/>
      </c:catAx>
      <c:valAx>
        <c:axId val="92681344"/>
        <c:scaling>
          <c:orientation val="minMax"/>
          <c:max val="100"/>
        </c:scaling>
        <c:axPos val="l"/>
        <c:majorGridlines/>
        <c:numFmt formatCode="General" sourceLinked="0"/>
        <c:tickLblPos val="nextTo"/>
        <c:crossAx val="92007808"/>
        <c:crosses val="autoZero"/>
        <c:crossBetween val="between"/>
        <c:majorUnit val="10"/>
      </c:valAx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Результаты ЕГЭ </a:t>
            </a:r>
          </a:p>
          <a:p>
            <a:pPr>
              <a:defRPr/>
            </a:pP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Математика 2010 – 2011г.г.</a:t>
            </a:r>
          </a:p>
          <a:p>
            <a:pPr>
              <a:defRPr/>
            </a:pPr>
            <a:endParaRPr lang="ru-RU" dirty="0"/>
          </a:p>
        </c:rich>
      </c:tx>
      <c:layout>
        <c:manualLayout>
          <c:xMode val="edge"/>
          <c:yMode val="edge"/>
          <c:x val="0.28387345679012344"/>
          <c:y val="1.3582294534374166E-2"/>
        </c:manualLayout>
      </c:layout>
    </c:title>
    <c:plotArea>
      <c:layout>
        <c:manualLayout>
          <c:layoutTarget val="inner"/>
          <c:xMode val="edge"/>
          <c:yMode val="edge"/>
          <c:x val="7.1726450860309127E-2"/>
          <c:y val="0.18518795806261923"/>
          <c:w val="0.90281058617672749"/>
          <c:h val="0.6674544509861911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-0.14120370370370372"/>
                  <c:y val="-0.53187613843351689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баллы</a:t>
                    </a:r>
                  </a:p>
                </c:rich>
              </c:tx>
              <c:showVal val="1"/>
              <c:showSerNam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showVal val="1"/>
            <c:showSerName val="1"/>
          </c:dLbls>
          <c:cat>
            <c:strRef>
              <c:f>Лист1!$A$2:$A$5</c:f>
              <c:strCache>
                <c:ptCount val="4"/>
                <c:pt idx="0">
                  <c:v>Соловьев Евгений</c:v>
                </c:pt>
                <c:pt idx="1">
                  <c:v>Кузнецов Виталий</c:v>
                </c:pt>
                <c:pt idx="2">
                  <c:v>Ежова Ольга</c:v>
                </c:pt>
                <c:pt idx="3">
                  <c:v>Булатов Михаил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</c:v>
                </c:pt>
                <c:pt idx="1">
                  <c:v>35</c:v>
                </c:pt>
                <c:pt idx="2">
                  <c:v>32</c:v>
                </c:pt>
                <c:pt idx="3">
                  <c:v>44</c:v>
                </c:pt>
              </c:numCache>
            </c:numRef>
          </c:val>
        </c:ser>
        <c:axId val="75655040"/>
        <c:axId val="77074432"/>
      </c:barChart>
      <c:catAx>
        <c:axId val="7565504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77074432"/>
        <c:crosses val="autoZero"/>
        <c:auto val="1"/>
        <c:lblAlgn val="ctr"/>
        <c:lblOffset val="100"/>
      </c:catAx>
      <c:valAx>
        <c:axId val="77074432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75655040"/>
        <c:crosses val="autoZero"/>
        <c:crossBetween val="between"/>
        <c:majorUnit val="10"/>
      </c:valAx>
    </c:plotArea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800"/>
            </a:pPr>
            <a:r>
              <a:rPr lang="ru-RU" sz="2800" dirty="0"/>
              <a:t>Результаты ЕГЭ 
</a:t>
            </a:r>
            <a:r>
              <a:rPr lang="ru-RU" sz="2800" dirty="0" smtClean="0"/>
              <a:t>Математика 2013-2013 </a:t>
            </a:r>
            <a:r>
              <a:rPr lang="ru-RU" sz="2800" dirty="0" err="1" smtClean="0"/>
              <a:t>уч</a:t>
            </a:r>
            <a:r>
              <a:rPr lang="ru-RU" sz="2800" dirty="0" smtClean="0"/>
              <a:t>. год </a:t>
            </a:r>
            <a:endParaRPr lang="ru-RU" sz="2800" dirty="0"/>
          </a:p>
        </c:rich>
      </c:tx>
      <c:layout>
        <c:manualLayout>
          <c:xMode val="edge"/>
          <c:yMode val="edge"/>
          <c:x val="0.22535411198600178"/>
          <c:y val="4.1666666666666664E-2"/>
        </c:manualLayout>
      </c:layout>
    </c:title>
    <c:plotArea>
      <c:layout/>
      <c:barChart>
        <c:barDir val="col"/>
        <c:grouping val="stacked"/>
        <c:ser>
          <c:idx val="0"/>
          <c:order val="0"/>
          <c:tx>
            <c:strRef>
              <c:f>'[Диаграмма в Microsoft Office PowerPoint]Лист1'!$B$1</c:f>
              <c:strCache>
                <c:ptCount val="1"/>
                <c:pt idx="0">
                  <c:v>Результаты ЕГЭ 
Математика </c:v>
                </c:pt>
              </c:strCache>
            </c:strRef>
          </c:tx>
          <c:cat>
            <c:strRef>
              <c:f>'[Диаграмма в Microsoft Office PowerPoint]Лист1'!$A$2:$A$4</c:f>
              <c:strCache>
                <c:ptCount val="3"/>
                <c:pt idx="0">
                  <c:v>Мякишева Вера</c:v>
                </c:pt>
                <c:pt idx="1">
                  <c:v>Сухих Александр</c:v>
                </c:pt>
                <c:pt idx="2">
                  <c:v>Хомяков Игорь</c:v>
                </c:pt>
              </c:strCache>
            </c:strRef>
          </c:cat>
          <c:val>
            <c:numRef>
              <c:f>'[Диаграмма в Microsoft Office PowerPoint]Лист1'!$B$2:$B$4</c:f>
              <c:numCache>
                <c:formatCode>General</c:formatCode>
                <c:ptCount val="3"/>
                <c:pt idx="0">
                  <c:v>24</c:v>
                </c:pt>
                <c:pt idx="1">
                  <c:v>32</c:v>
                </c:pt>
                <c:pt idx="2">
                  <c:v>28</c:v>
                </c:pt>
              </c:numCache>
            </c:numRef>
          </c:val>
        </c:ser>
        <c:overlap val="100"/>
        <c:axId val="67484672"/>
        <c:axId val="67498752"/>
      </c:barChart>
      <c:catAx>
        <c:axId val="6748467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67498752"/>
        <c:crosses val="autoZero"/>
        <c:auto val="1"/>
        <c:lblAlgn val="ctr"/>
        <c:lblOffset val="100"/>
      </c:catAx>
      <c:valAx>
        <c:axId val="67498752"/>
        <c:scaling>
          <c:orientation val="minMax"/>
        </c:scaling>
        <c:axPos val="l"/>
        <c:majorGridlines/>
        <c:numFmt formatCode="General" sourceLinked="1"/>
        <c:tickLblPos val="nextTo"/>
        <c:crossAx val="6748467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EFD08457-9047-4B8F-8A0D-7C40EA9209C0}" type="datetimeFigureOut">
              <a:rPr lang="ru-RU"/>
              <a:pPr>
                <a:defRPr/>
              </a:pPr>
              <a:t>05.11.2013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3F75D490-D606-467A-9D25-4EFE9391C0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41325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4A3EF-0B46-49F1-9437-829A18F1F88F}" type="datetime1">
              <a:rPr lang="ru-RU" smtClean="0"/>
              <a:pPr>
                <a:defRPr/>
              </a:pPr>
              <a:t>05.11.2013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EA59D-3126-4AC6-819A-3578805825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187F2-8833-4EF6-92D2-6AAFD8A3AD97}" type="datetime1">
              <a:rPr lang="ru-RU" smtClean="0"/>
              <a:pPr>
                <a:defRPr/>
              </a:pPr>
              <a:t>05.11.2013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5F067-9B83-4AB8-A524-B2B305787C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5A8A0-4390-48B1-8E1D-5D2CA1D92C28}" type="datetime1">
              <a:rPr lang="ru-RU" smtClean="0"/>
              <a:pPr>
                <a:defRPr/>
              </a:pPr>
              <a:t>05.11.2013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DE392-6CB1-4D5A-B930-DF76140E0D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5D2A5-7DD8-4081-BE12-735B7D9B6637}" type="datetime1">
              <a:rPr lang="ru-RU" smtClean="0"/>
              <a:pPr>
                <a:defRPr/>
              </a:pPr>
              <a:t>05.11.2013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A1741-27CC-42A1-8890-6809F855E8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7D115-B2A0-47FD-80B1-AA2AEED22673}" type="datetime1">
              <a:rPr lang="ru-RU" smtClean="0"/>
              <a:pPr>
                <a:defRPr/>
              </a:pPr>
              <a:t>05.11.2013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E2555-9011-4A3F-8416-224B710830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D3622-79C1-43B8-8F19-A0D28A4C465B}" type="datetime1">
              <a:rPr lang="ru-RU" smtClean="0"/>
              <a:pPr>
                <a:defRPr/>
              </a:pPr>
              <a:t>05.11.2013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2C255-F2E3-4815-858C-2F298C053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39BAE-DFC8-43A6-8F23-05AB4F829847}" type="datetime1">
              <a:rPr lang="ru-RU" smtClean="0"/>
              <a:pPr>
                <a:defRPr/>
              </a:pPr>
              <a:t>05.11.2013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39D08-4DDD-482A-919F-3ACF5A9169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E3E58-47A3-4BE9-9EE6-896ABE633C40}" type="datetime1">
              <a:rPr lang="ru-RU" smtClean="0"/>
              <a:pPr>
                <a:defRPr/>
              </a:pPr>
              <a:t>05.11.2013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53BAB-0F23-4A37-A29A-D9A17CA7A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0E60E-C3ED-4D0F-BBBC-256632415DD1}" type="datetime1">
              <a:rPr lang="ru-RU" smtClean="0"/>
              <a:pPr>
                <a:defRPr/>
              </a:pPr>
              <a:t>05.11.2013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7DDAC-87BD-4AA1-A330-78E220E915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F629A-43CB-4979-9C3F-00F6E006702E}" type="datetime1">
              <a:rPr lang="ru-RU" smtClean="0"/>
              <a:pPr>
                <a:defRPr/>
              </a:pPr>
              <a:t>05.11.2013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73BAA-CB1E-4ECC-A796-0A846322AD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650B7-43D6-4B59-93DF-197B827756E8}" type="datetime1">
              <a:rPr lang="ru-RU" smtClean="0"/>
              <a:pPr>
                <a:defRPr/>
              </a:pPr>
              <a:t>05.11.2013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A63ED-27B4-4E19-A847-E3710753DA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4B72F-2451-4C4B-8482-C71682747DFF}" type="datetime1">
              <a:rPr lang="ru-RU" smtClean="0"/>
              <a:pPr>
                <a:defRPr/>
              </a:pPr>
              <a:t>05.11.2013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DCBF1-0D27-4A10-87EE-67F8006BD8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5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E066B3-6619-4943-A595-A951AA984784}" type="datetime1">
              <a:rPr lang="ru-RU" smtClean="0"/>
              <a:pPr>
                <a:defRPr/>
              </a:pPr>
              <a:t>05.11.2013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5D808D-DB2E-4E02-9B3A-C6477A2459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057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901" r:id="rId9"/>
    <p:sldLayoutId id="2147483898" r:id="rId10"/>
    <p:sldLayoutId id="2147483899" r:id="rId11"/>
    <p:sldLayoutId id="214748390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03322"/>
            <a:ext cx="4038600" cy="556895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3200" b="1" dirty="0" smtClean="0">
                <a:solidFill>
                  <a:schemeClr val="tx2"/>
                </a:solidFill>
                <a:latin typeface="+mj-lt"/>
              </a:rPr>
              <a:t>Махнева Любовь Ивановна</a:t>
            </a:r>
          </a:p>
          <a:p>
            <a:pPr eaLnBrk="1" hangingPunct="1">
              <a:buClr>
                <a:schemeClr val="tx2"/>
              </a:buClr>
            </a:pPr>
            <a:r>
              <a:rPr lang="ru-RU" dirty="0" smtClean="0">
                <a:latin typeface="+mj-lt"/>
              </a:rPr>
              <a:t>Образование: высшее</a:t>
            </a:r>
          </a:p>
          <a:p>
            <a:pPr eaLnBrk="1" hangingPunct="1">
              <a:buClr>
                <a:schemeClr val="tx2"/>
              </a:buClr>
            </a:pPr>
            <a:r>
              <a:rPr lang="ru-RU" dirty="0" smtClean="0">
                <a:latin typeface="+mj-lt"/>
              </a:rPr>
              <a:t>Должность: учитель математики </a:t>
            </a:r>
          </a:p>
          <a:p>
            <a:pPr eaLnBrk="1" hangingPunct="1">
              <a:buClr>
                <a:schemeClr val="tx2"/>
              </a:buClr>
            </a:pPr>
            <a:r>
              <a:rPr lang="ru-RU" dirty="0" smtClean="0">
                <a:latin typeface="+mj-lt"/>
              </a:rPr>
              <a:t>Первая квалификационная категория</a:t>
            </a:r>
          </a:p>
          <a:p>
            <a:pPr eaLnBrk="1" hangingPunct="1">
              <a:buClr>
                <a:schemeClr val="tx2"/>
              </a:buClr>
            </a:pPr>
            <a:r>
              <a:rPr lang="ru-RU" dirty="0" smtClean="0">
                <a:latin typeface="+mj-lt"/>
              </a:rPr>
              <a:t>Стаж педагогической работы: </a:t>
            </a:r>
            <a:r>
              <a:rPr lang="en-US" dirty="0" smtClean="0">
                <a:latin typeface="+mj-lt"/>
              </a:rPr>
              <a:t>40</a:t>
            </a:r>
            <a:r>
              <a:rPr lang="ru-RU" dirty="0" smtClean="0">
                <a:latin typeface="+mj-lt"/>
              </a:rPr>
              <a:t> лет</a:t>
            </a:r>
          </a:p>
        </p:txBody>
      </p:sp>
      <p:pic>
        <p:nvPicPr>
          <p:cNvPr id="4099" name="Picture 7" descr="CIMG2263"/>
          <p:cNvPicPr>
            <a:picLocks noChangeAspect="1" noChangeArrowheads="1"/>
          </p:cNvPicPr>
          <p:nvPr/>
        </p:nvPicPr>
        <p:blipFill>
          <a:blip r:embed="rId3" cstate="print"/>
          <a:srcRect l="4430" t="10039" r="9302"/>
          <a:stretch>
            <a:fillRect/>
          </a:stretch>
        </p:blipFill>
        <p:spPr bwMode="auto">
          <a:xfrm>
            <a:off x="250824" y="2204864"/>
            <a:ext cx="4392613" cy="331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39D08-4DDD-482A-919F-3ACF5A9169C3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915194" y="836712"/>
            <a:ext cx="7632700" cy="792163"/>
          </a:xfrm>
        </p:spPr>
        <p:txBody>
          <a:bodyPr/>
          <a:lstStyle/>
          <a:p>
            <a:pPr algn="ctr">
              <a:spcBef>
                <a:spcPts val="600"/>
              </a:spcBef>
            </a:pPr>
            <a:r>
              <a:rPr lang="ru-RU" sz="3200" b="1" dirty="0" smtClean="0"/>
              <a:t>Интегрированные уроки , мероприятия </a:t>
            </a:r>
            <a:br>
              <a:rPr lang="ru-RU" sz="3200" b="1" dirty="0" smtClean="0"/>
            </a:br>
            <a:r>
              <a:rPr lang="ru-RU" sz="3200" b="1" dirty="0" smtClean="0"/>
              <a:t>с использованием ИКТ</a:t>
            </a:r>
          </a:p>
        </p:txBody>
      </p:sp>
      <p:pic>
        <p:nvPicPr>
          <p:cNvPr id="18435" name="Picture 4" descr="SDC130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3117"/>
            <a:ext cx="3024188" cy="235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 descr="SDC130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2781300"/>
            <a:ext cx="2767012" cy="2290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8" descr="SDC1157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644901"/>
            <a:ext cx="2662237" cy="2212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39552" y="539622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По отношению к учебной деятельности:</a:t>
            </a:r>
          </a:p>
          <a:p>
            <a:r>
              <a:rPr lang="ru-RU" dirty="0"/>
              <a:t>Повышение мотивации;</a:t>
            </a:r>
          </a:p>
          <a:p>
            <a:r>
              <a:rPr lang="ru-RU" dirty="0"/>
              <a:t>Активизация работы учащихся.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E2555-9011-4A3F-8416-224B710830BC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428596" y="1428736"/>
            <a:ext cx="8229600" cy="563563"/>
          </a:xfrm>
        </p:spPr>
        <p:txBody>
          <a:bodyPr/>
          <a:lstStyle/>
          <a:p>
            <a:r>
              <a:rPr lang="ru-RU" sz="2400" b="1" dirty="0" smtClean="0"/>
              <a:t>       Подборка электронных презентаций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>
          <a:xfrm>
            <a:off x="214282" y="2071678"/>
            <a:ext cx="8229600" cy="4911725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«Натуральные числа» 5-6 класс</a:t>
            </a:r>
          </a:p>
          <a:p>
            <a:pPr>
              <a:buClr>
                <a:schemeClr val="tx2"/>
              </a:buCl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«Линейная функция и ее график» 7 класс</a:t>
            </a:r>
          </a:p>
          <a:p>
            <a:pPr>
              <a:buClr>
                <a:schemeClr val="tx2"/>
              </a:buCl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«Квадратичная функция» 8 класс</a:t>
            </a:r>
          </a:p>
          <a:p>
            <a:pPr>
              <a:buClr>
                <a:schemeClr val="tx2"/>
              </a:buCl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«Прогрессии» 9 класс</a:t>
            </a:r>
          </a:p>
          <a:p>
            <a:pPr>
              <a:buClr>
                <a:schemeClr val="tx2"/>
              </a:buCl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«Логарифмическая функция» 10 класс</a:t>
            </a:r>
          </a:p>
          <a:p>
            <a:pPr>
              <a:buClr>
                <a:schemeClr val="tx2"/>
              </a:buCl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«Интеграл» 11 класс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4357694"/>
            <a:ext cx="3388246" cy="22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42976" y="857232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+mj-lt"/>
              </a:rPr>
              <a:t>Интерактивные учебные материалы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E2555-9011-4A3F-8416-224B710830BC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285720" y="785794"/>
            <a:ext cx="8642350" cy="923925"/>
          </a:xfrm>
        </p:spPr>
        <p:txBody>
          <a:bodyPr/>
          <a:lstStyle/>
          <a:p>
            <a:pPr algn="ctr"/>
            <a:r>
              <a:rPr lang="ru-RU" sz="3200" b="1" dirty="0" smtClean="0"/>
              <a:t>      Мониторинг результатов педагогической       деятельности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714348" y="1571612"/>
          <a:ext cx="785818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E2555-9011-4A3F-8416-224B710830BC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647700"/>
          </a:xfrm>
        </p:spPr>
        <p:txBody>
          <a:bodyPr/>
          <a:lstStyle/>
          <a:p>
            <a:pPr algn="ctr"/>
            <a:r>
              <a:rPr lang="ru-RU" sz="3200" b="1" dirty="0" smtClean="0"/>
              <a:t>Итоговая аттестация выпускников классов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2000240"/>
          <a:ext cx="4357718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4786314" y="2143116"/>
          <a:ext cx="4157634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E2555-9011-4A3F-8416-224B710830BC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714348" y="571480"/>
          <a:ext cx="7286676" cy="6929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E2555-9011-4A3F-8416-224B710830BC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571480"/>
          <a:ext cx="8229600" cy="646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E2555-9011-4A3F-8416-224B710830BC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785786" y="642918"/>
          <a:ext cx="7358114" cy="578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E2555-9011-4A3F-8416-224B710830BC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647700"/>
          </a:xfrm>
        </p:spPr>
        <p:txBody>
          <a:bodyPr/>
          <a:lstStyle/>
          <a:p>
            <a:pPr algn="ctr">
              <a:defRPr/>
            </a:pPr>
            <a:r>
              <a:rPr lang="ru-RU" sz="3200" b="1" dirty="0" smtClean="0"/>
              <a:t>      Внеурочная деятельность</a:t>
            </a:r>
            <a:br>
              <a:rPr lang="ru-RU" sz="3200" b="1" dirty="0" smtClean="0"/>
            </a:br>
            <a:endParaRPr lang="ru-RU" sz="3200" b="1" dirty="0" smtClean="0"/>
          </a:p>
        </p:txBody>
      </p:sp>
      <p:pic>
        <p:nvPicPr>
          <p:cNvPr id="26627" name="Picture 4" descr="C:\Users\Преподаватель ОБЖ\Desktop\Махнева Л.И\НЕДЕЛЯ МАТЕМАТИКИ 2012\SDC115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643050"/>
            <a:ext cx="3960813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7" descr="SDC115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08275"/>
            <a:ext cx="4284663" cy="322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475656" y="5229200"/>
            <a:ext cx="2509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 Неделя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E2555-9011-4A3F-8416-224B710830BC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2879725" y="357166"/>
            <a:ext cx="6264275" cy="636588"/>
          </a:xfrm>
        </p:spPr>
        <p:txBody>
          <a:bodyPr/>
          <a:lstStyle/>
          <a:p>
            <a:pPr algn="ctr"/>
            <a:r>
              <a:rPr lang="ru-RU" sz="3200" b="1" dirty="0" smtClean="0"/>
              <a:t>Эвристическая игра</a:t>
            </a:r>
          </a:p>
        </p:txBody>
      </p:sp>
      <p:pic>
        <p:nvPicPr>
          <p:cNvPr id="27651" name="Picture 4" descr="P10407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285860"/>
            <a:ext cx="3097212" cy="237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6" descr="P10407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000504"/>
            <a:ext cx="3097213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7" descr="P10407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166"/>
            <a:ext cx="338455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5" descr="P10407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4000504"/>
            <a:ext cx="3095625" cy="237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E2555-9011-4A3F-8416-224B710830BC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1500166" y="714356"/>
            <a:ext cx="6624638" cy="492125"/>
          </a:xfrm>
        </p:spPr>
        <p:txBody>
          <a:bodyPr/>
          <a:lstStyle/>
          <a:p>
            <a:r>
              <a:rPr lang="ru-RU" sz="4600" dirty="0" smtClean="0"/>
              <a:t>               </a:t>
            </a:r>
            <a:r>
              <a:rPr lang="ru-RU" sz="3200" b="1" dirty="0" smtClean="0"/>
              <a:t>Поле чудес</a:t>
            </a:r>
          </a:p>
        </p:txBody>
      </p:sp>
      <p:pic>
        <p:nvPicPr>
          <p:cNvPr id="28675" name="Picture 3" descr="C:\Users\Преподаватель ОБЖ\Desktop\Махнева Л.И\НЕДЕЛЯ МАТЕМАТИКИ 2012\SDC115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357562"/>
            <a:ext cx="4392612" cy="307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2" descr="C:\Users\Преподаватель ОБЖ\Desktop\Махнева Л.И\НЕДЕЛЯ МАТЕМАТИКИ 2012\SDC115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00174"/>
            <a:ext cx="410368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E2555-9011-4A3F-8416-224B710830BC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algn="ctr"/>
            <a:r>
              <a:rPr lang="ru-RU" sz="3200" b="1" dirty="0" smtClean="0"/>
              <a:t>Нормативно-правовые документы</a:t>
            </a:r>
            <a:endParaRPr lang="ru-RU" sz="3200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Образовании РФ и Свердловской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общего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 РФ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правам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закон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защите прав ребенка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учреждений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E2555-9011-4A3F-8416-224B710830BC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08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1428728" y="357166"/>
            <a:ext cx="8229600" cy="492125"/>
          </a:xfrm>
        </p:spPr>
        <p:txBody>
          <a:bodyPr/>
          <a:lstStyle/>
          <a:p>
            <a:r>
              <a:rPr lang="ru-RU" sz="3200" dirty="0" smtClean="0"/>
              <a:t>          </a:t>
            </a:r>
            <a:r>
              <a:rPr lang="ru-RU" sz="3200" b="1" dirty="0" smtClean="0"/>
              <a:t>Мозговой штурм</a:t>
            </a:r>
          </a:p>
        </p:txBody>
      </p:sp>
      <p:pic>
        <p:nvPicPr>
          <p:cNvPr id="29699" name="Picture 2" descr="C:\Users\Преподаватель ОБЖ\Desktop\Махнева Л.И\НЕДЕЛЯ МАТЕМАТИКИ 2012\SDC115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71546"/>
            <a:ext cx="403225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3" descr="C:\Users\Преподаватель ОБЖ\Desktop\Махнева Л.И\НЕДЕЛЯ МАТЕМАТИКИ 2012\SDC115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000372"/>
            <a:ext cx="4392612" cy="307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E2555-9011-4A3F-8416-224B710830BC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081088"/>
          </a:xfrm>
        </p:spPr>
        <p:txBody>
          <a:bodyPr/>
          <a:lstStyle/>
          <a:p>
            <a:pPr algn="ctr" eaLnBrk="1" hangingPunct="1"/>
            <a:r>
              <a:rPr lang="ru-RU" sz="3200" b="1" dirty="0" smtClean="0"/>
              <a:t>Наши достижения</a:t>
            </a:r>
          </a:p>
        </p:txBody>
      </p:sp>
      <p:pic>
        <p:nvPicPr>
          <p:cNvPr id="30723" name="Picture 3" descr="DSC_0072"/>
          <p:cNvPicPr>
            <a:picLocks noChangeAspect="1" noChangeArrowheads="1"/>
          </p:cNvPicPr>
          <p:nvPr/>
        </p:nvPicPr>
        <p:blipFill>
          <a:blip r:embed="rId2" cstate="print">
            <a:lum bright="-2000"/>
          </a:blip>
          <a:srcRect/>
          <a:stretch>
            <a:fillRect/>
          </a:stretch>
        </p:blipFill>
        <p:spPr bwMode="auto">
          <a:xfrm>
            <a:off x="500034" y="1428736"/>
            <a:ext cx="2592387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DSC_00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1700213"/>
            <a:ext cx="2663825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DSC_006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3000372"/>
            <a:ext cx="25209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673BAA-CB1E-4ECC-A796-0A846322AD9D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143000"/>
          </a:xfrm>
        </p:spPr>
        <p:txBody>
          <a:bodyPr/>
          <a:lstStyle/>
          <a:p>
            <a:r>
              <a:rPr lang="ru-RU" sz="3200" b="1" dirty="0" smtClean="0"/>
              <a:t>Результативность работы по математике</a:t>
            </a:r>
          </a:p>
        </p:txBody>
      </p:sp>
      <p:graphicFrame>
        <p:nvGraphicFramePr>
          <p:cNvPr id="82030" name="Group 1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19704110"/>
              </p:ext>
            </p:extLst>
          </p:nvPr>
        </p:nvGraphicFramePr>
        <p:xfrm>
          <a:off x="457200" y="1935163"/>
          <a:ext cx="8229600" cy="360997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900222"/>
                <a:gridCol w="1127141"/>
                <a:gridCol w="1300162"/>
                <a:gridCol w="1300163"/>
                <a:gridCol w="1301750"/>
                <a:gridCol w="1300162"/>
              </a:tblGrid>
              <a:tr h="833438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u="none" strike="noStrike" cap="none" normalizeH="0" baseline="0" dirty="0" smtClean="0">
                        <a:ln>
                          <a:noFill/>
                        </a:ln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u="none" strike="noStrike" cap="none" normalizeH="0" baseline="0" dirty="0" smtClean="0">
                        <a:ln>
                          <a:noFill/>
                        </a:ln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Учебный год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61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2008-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2009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2009-2010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2010-2011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2011-2012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2012-2013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успеваемость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100%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98%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98%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100%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100%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915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качество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21%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22%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23%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23%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30%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8A1741-27CC-42A1-8890-6809F855E89E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63563"/>
          </a:xfrm>
        </p:spPr>
        <p:txBody>
          <a:bodyPr/>
          <a:lstStyle/>
          <a:p>
            <a:pPr algn="ctr"/>
            <a:r>
              <a:rPr lang="ru-RU" sz="3200" b="1" dirty="0" smtClean="0"/>
              <a:t>      Социальная активность</a:t>
            </a:r>
          </a:p>
        </p:txBody>
      </p:sp>
      <p:pic>
        <p:nvPicPr>
          <p:cNvPr id="31747" name="Picture 3" descr="SDC142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571612"/>
            <a:ext cx="381635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SDC142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760681"/>
            <a:ext cx="424815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E2555-9011-4A3F-8416-224B710830BC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642910" y="642918"/>
            <a:ext cx="7715250" cy="563563"/>
          </a:xfrm>
        </p:spPr>
        <p:txBody>
          <a:bodyPr/>
          <a:lstStyle/>
          <a:p>
            <a:pPr algn="ctr"/>
            <a:r>
              <a:rPr lang="ru-RU" sz="3200" b="1" dirty="0" smtClean="0"/>
              <a:t>     Участие в районном </a:t>
            </a:r>
            <a:r>
              <a:rPr lang="ru-RU" sz="3200" b="1" dirty="0" err="1" smtClean="0"/>
              <a:t>турслете</a:t>
            </a:r>
            <a:endParaRPr lang="ru-RU" sz="3200" b="1" dirty="0" smtClean="0"/>
          </a:p>
        </p:txBody>
      </p:sp>
      <p:pic>
        <p:nvPicPr>
          <p:cNvPr id="32771" name="Picture 4" descr="DSC096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412875"/>
            <a:ext cx="2600325" cy="223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5" descr="DSC095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1412875"/>
            <a:ext cx="2808287" cy="223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6" descr="DSC0959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4149725"/>
            <a:ext cx="3095625" cy="220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7" descr="DSC096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9700" y="4076701"/>
            <a:ext cx="3024188" cy="220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8" descr="DSC0959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1863" y="1412875"/>
            <a:ext cx="2736850" cy="223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E2555-9011-4A3F-8416-224B710830BC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1571604" y="857232"/>
            <a:ext cx="7354887" cy="576262"/>
          </a:xfrm>
        </p:spPr>
        <p:txBody>
          <a:bodyPr/>
          <a:lstStyle/>
          <a:p>
            <a:r>
              <a:rPr lang="ru-RU" sz="3200" b="1" dirty="0" smtClean="0"/>
              <a:t>Участие в школьном </a:t>
            </a:r>
            <a:r>
              <a:rPr lang="ru-RU" sz="3200" b="1" dirty="0" err="1" smtClean="0"/>
              <a:t>турслете</a:t>
            </a:r>
            <a:endParaRPr lang="ru-RU" sz="3200" b="1" dirty="0" smtClean="0"/>
          </a:p>
        </p:txBody>
      </p:sp>
      <p:pic>
        <p:nvPicPr>
          <p:cNvPr id="33795" name="Picture 3" descr="CIMG19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557338"/>
            <a:ext cx="353218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CIMG19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149725"/>
            <a:ext cx="353218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SDC1076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1" y="1557338"/>
            <a:ext cx="364175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SDC1085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1" y="4149725"/>
            <a:ext cx="364175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E2555-9011-4A3F-8416-224B710830BC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xfrm>
            <a:off x="457200" y="1006463"/>
            <a:ext cx="8229600" cy="779463"/>
          </a:xfrm>
        </p:spPr>
        <p:txBody>
          <a:bodyPr/>
          <a:lstStyle/>
          <a:p>
            <a:pPr algn="ctr"/>
            <a:r>
              <a:rPr lang="ru-RU" sz="3200" b="1" dirty="0" smtClean="0"/>
              <a:t>      Совершенствование педагогического мастерства</a:t>
            </a: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-5221288" y="3189288"/>
            <a:ext cx="15338426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/>
              <a:t>        </a:t>
            </a:r>
          </a:p>
        </p:txBody>
      </p:sp>
      <p:pic>
        <p:nvPicPr>
          <p:cNvPr id="36868" name="Picture 5" descr="SDC130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714620"/>
            <a:ext cx="3744912" cy="307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9" descr="SDC130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643182"/>
            <a:ext cx="4032250" cy="317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/>
          </p:cNvSpPr>
          <p:nvPr/>
        </p:nvSpPr>
        <p:spPr bwMode="auto">
          <a:xfrm>
            <a:off x="500034" y="5857892"/>
            <a:ext cx="82296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Выступление на заседании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школьного методического объединения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E2555-9011-4A3F-8416-224B710830BC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1079500"/>
          </a:xfrm>
        </p:spPr>
        <p:txBody>
          <a:bodyPr/>
          <a:lstStyle/>
          <a:p>
            <a:pPr algn="ctr"/>
            <a:r>
              <a:rPr lang="ru-RU" sz="3200" b="1" dirty="0" smtClean="0"/>
              <a:t>    Мои коллеги – наше профессиональное богатство</a:t>
            </a:r>
          </a:p>
        </p:txBody>
      </p:sp>
      <p:pic>
        <p:nvPicPr>
          <p:cNvPr id="34819" name="Picture 4" descr="DSC096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3116"/>
            <a:ext cx="3889375" cy="267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5" descr="31 6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86124"/>
            <a:ext cx="4030663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E2555-9011-4A3F-8416-224B710830BC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CI30102013_0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7" y="980728"/>
            <a:ext cx="1968924" cy="2808312"/>
          </a:xfrm>
          <a:prstGeom prst="rect">
            <a:avLst/>
          </a:prstGeom>
        </p:spPr>
      </p:pic>
      <p:pic>
        <p:nvPicPr>
          <p:cNvPr id="5" name="Рисунок 4" descr="CCI30102013_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1556792"/>
            <a:ext cx="2069895" cy="2952328"/>
          </a:xfrm>
          <a:prstGeom prst="rect">
            <a:avLst/>
          </a:prstGeom>
        </p:spPr>
      </p:pic>
      <p:pic>
        <p:nvPicPr>
          <p:cNvPr id="6" name="Рисунок 5" descr="CCI30102013_0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980728"/>
            <a:ext cx="1968925" cy="2808312"/>
          </a:xfrm>
          <a:prstGeom prst="rect">
            <a:avLst/>
          </a:prstGeom>
        </p:spPr>
      </p:pic>
      <p:pic>
        <p:nvPicPr>
          <p:cNvPr id="7" name="Рисунок 6" descr="CCI30102013_00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1556792"/>
            <a:ext cx="1899240" cy="2708920"/>
          </a:xfrm>
          <a:prstGeom prst="rect">
            <a:avLst/>
          </a:prstGeom>
        </p:spPr>
      </p:pic>
      <p:pic>
        <p:nvPicPr>
          <p:cNvPr id="8" name="Рисунок 7" descr="CCI30102013_00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6296" y="620688"/>
            <a:ext cx="1565043" cy="2232248"/>
          </a:xfrm>
          <a:prstGeom prst="rect">
            <a:avLst/>
          </a:prstGeom>
        </p:spPr>
      </p:pic>
      <p:pic>
        <p:nvPicPr>
          <p:cNvPr id="9" name="Рисунок 8" descr="CCI30102013_000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3933056"/>
            <a:ext cx="1900037" cy="2710057"/>
          </a:xfrm>
          <a:prstGeom prst="rect">
            <a:avLst/>
          </a:prstGeom>
        </p:spPr>
      </p:pic>
      <p:pic>
        <p:nvPicPr>
          <p:cNvPr id="10" name="Рисунок 9" descr="CCI30102013_000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08304" y="3356992"/>
            <a:ext cx="1646814" cy="2348880"/>
          </a:xfrm>
          <a:prstGeom prst="rect">
            <a:avLst/>
          </a:prstGeom>
        </p:spPr>
      </p:pic>
      <p:pic>
        <p:nvPicPr>
          <p:cNvPr id="11" name="Рисунок 10" descr="CCI30102013_001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39952" y="3717032"/>
            <a:ext cx="1949725" cy="2780928"/>
          </a:xfrm>
          <a:prstGeom prst="rect">
            <a:avLst/>
          </a:prstGeom>
        </p:spPr>
      </p:pic>
      <p:pic>
        <p:nvPicPr>
          <p:cNvPr id="12" name="Рисунок 11" descr="CCI30102013_001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228184" y="4581128"/>
            <a:ext cx="1467989" cy="2093819"/>
          </a:xfrm>
          <a:prstGeom prst="rect">
            <a:avLst/>
          </a:prstGeom>
        </p:spPr>
      </p:pic>
      <p:pic>
        <p:nvPicPr>
          <p:cNvPr id="13" name="Рисунок 12" descr="CCI30102013_0006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627784" y="4653136"/>
            <a:ext cx="1323973" cy="188840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57158" y="0"/>
            <a:ext cx="84296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solidFill>
                  <a:schemeClr val="tx2"/>
                </a:solidFill>
                <a:latin typeface="+mj-lt"/>
              </a:rPr>
              <a:t>Грамоты, благодарственные письма, дипломы</a:t>
            </a:r>
            <a:endParaRPr lang="ru-RU" sz="4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E2555-9011-4A3F-8416-224B710830BC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504825"/>
          </a:xfrm>
        </p:spPr>
        <p:txBody>
          <a:bodyPr/>
          <a:lstStyle/>
          <a:p>
            <a:pPr algn="ctr"/>
            <a:r>
              <a:rPr lang="ru-RU" sz="3200" b="1" dirty="0" smtClean="0"/>
              <a:t>       Совершенствование педагогического мастерства</a:t>
            </a:r>
          </a:p>
        </p:txBody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xfrm>
            <a:off x="17076" y="1055268"/>
            <a:ext cx="8947412" cy="4767262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Курсы повышения квалификации по образовательной программе «Научно-методическое сопровождение реализации ФГОС основного общего образования» - 2012 г. ФГБОУ ВПО. «Уральский государственный педагогический университет».</a:t>
            </a:r>
          </a:p>
          <a:p>
            <a:pPr>
              <a:buClr>
                <a:schemeClr val="tx2"/>
              </a:buClr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Семинар «Анализ деятельности педагога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межаттестационный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период». 28.11. 2012 г.</a:t>
            </a:r>
          </a:p>
          <a:p>
            <a:pPr>
              <a:buClr>
                <a:schemeClr val="tx2"/>
              </a:buClr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Семинар «Структурные и содержательные особенности УМК Ю.М. Колягина (5-10 классы), издательства «Просвещение». г. Екатеринбург. 2013 г.</a:t>
            </a:r>
          </a:p>
          <a:p>
            <a:endParaRPr lang="ru-RU" sz="2200" dirty="0" smtClean="0"/>
          </a:p>
        </p:txBody>
      </p:sp>
      <p:pic>
        <p:nvPicPr>
          <p:cNvPr id="6" name="Рисунок 5" descr="CCI30102013_0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3861048"/>
            <a:ext cx="2843808" cy="1993811"/>
          </a:xfrm>
          <a:prstGeom prst="rect">
            <a:avLst/>
          </a:prstGeom>
        </p:spPr>
      </p:pic>
      <p:pic>
        <p:nvPicPr>
          <p:cNvPr id="7" name="Рисунок 6" descr="CCI30102013_0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4725144"/>
            <a:ext cx="2448272" cy="1716498"/>
          </a:xfrm>
          <a:prstGeom prst="rect">
            <a:avLst/>
          </a:prstGeom>
        </p:spPr>
      </p:pic>
      <p:pic>
        <p:nvPicPr>
          <p:cNvPr id="8" name="Рисунок 7" descr="CCI30102013_00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3714752"/>
            <a:ext cx="2663204" cy="1919187"/>
          </a:xfrm>
          <a:prstGeom prst="rect">
            <a:avLst/>
          </a:prstGeom>
        </p:spPr>
      </p:pic>
      <p:pic>
        <p:nvPicPr>
          <p:cNvPr id="9" name="Рисунок 8" descr="CCI30102013_00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000636"/>
            <a:ext cx="2312462" cy="1621281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E2555-9011-4A3F-8416-224B710830BC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3861048"/>
            <a:ext cx="8229600" cy="1428750"/>
          </a:xfrm>
        </p:spPr>
        <p:txBody>
          <a:bodyPr/>
          <a:lstStyle/>
          <a:p>
            <a:pPr algn="ctr" eaLnBrk="1" hangingPunct="1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работа в процессе обучения математике как способ повышения качества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50798" y="1466563"/>
            <a:ext cx="16579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800" b="1" dirty="0" smtClean="0">
                <a:solidFill>
                  <a:srgbClr val="4F271C"/>
                </a:solidFill>
                <a:latin typeface="Calibri"/>
              </a:rPr>
              <a:t>Тема:</a:t>
            </a:r>
            <a:endParaRPr lang="ru-RU" sz="4800" b="1" dirty="0">
              <a:solidFill>
                <a:srgbClr val="4F271C"/>
              </a:solidFill>
              <a:latin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673BAA-CB1E-4ECC-A796-0A846322AD9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>
          <a:xfrm>
            <a:off x="611560" y="908720"/>
            <a:ext cx="8229600" cy="492125"/>
          </a:xfrm>
        </p:spPr>
        <p:txBody>
          <a:bodyPr/>
          <a:lstStyle/>
          <a:p>
            <a:r>
              <a:rPr lang="ru-RU" sz="3200" dirty="0" smtClean="0">
                <a:latin typeface="Arial" charset="0"/>
              </a:rPr>
              <a:t>  </a:t>
            </a:r>
            <a:r>
              <a:rPr lang="ru-RU" sz="3200" b="1" dirty="0" smtClean="0"/>
              <a:t>Задачи на </a:t>
            </a:r>
            <a:r>
              <a:rPr lang="ru-RU" sz="3200" b="1" dirty="0" err="1" smtClean="0"/>
              <a:t>межаттестационный</a:t>
            </a:r>
            <a:r>
              <a:rPr lang="ru-RU" sz="3200" b="1" dirty="0" smtClean="0"/>
              <a:t> период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628800"/>
            <a:ext cx="8676456" cy="4389437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Добиваться повышения качества результатов итоговой аттестации учащихся через проблемно-модульное обучение и ИКТ;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Повышать интерес к предмету через внеурочную деятельность;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Пройти курсы повышения квалификации ФГОС по предмету;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применять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ИКТ на уроках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математики с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элементами ФГОС;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E2555-9011-4A3F-8416-224B710830BC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/>
          <p:cNvSpPr>
            <a:spLocks noGrp="1"/>
          </p:cNvSpPr>
          <p:nvPr>
            <p:ph type="ctrTitle" idx="4294967295"/>
          </p:nvPr>
        </p:nvSpPr>
        <p:spPr>
          <a:xfrm>
            <a:off x="714348" y="1071546"/>
            <a:ext cx="7772400" cy="1079500"/>
          </a:xfrm>
        </p:spPr>
        <p:txBody>
          <a:bodyPr/>
          <a:lstStyle/>
          <a:p>
            <a:pPr algn="ctr" eaLnBrk="1" hangingPunct="1"/>
            <a:r>
              <a:rPr lang="ru-RU" sz="5400" b="1" dirty="0" smtClean="0"/>
              <a:t>Спасибо за внимание!</a:t>
            </a:r>
          </a:p>
        </p:txBody>
      </p:sp>
      <p:pic>
        <p:nvPicPr>
          <p:cNvPr id="1027" name="Picture 3" descr="D:\Мои рисунки\Картинки про школу\shkkola-5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143248"/>
            <a:ext cx="3500462" cy="3194316"/>
          </a:xfrm>
          <a:prstGeom prst="rect">
            <a:avLst/>
          </a:prstGeom>
          <a:noFill/>
        </p:spPr>
      </p:pic>
      <p:sp>
        <p:nvSpPr>
          <p:cNvPr id="5" name="Rectangle 5"/>
          <p:cNvSpPr txBox="1">
            <a:spLocks/>
          </p:cNvSpPr>
          <p:nvPr/>
        </p:nvSpPr>
        <p:spPr bwMode="auto">
          <a:xfrm>
            <a:off x="785786" y="2000240"/>
            <a:ext cx="7772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Благодарю за сотрудничество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E2555-9011-4A3F-8416-224B710830BC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29188" y="1285860"/>
            <a:ext cx="1241999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2910" y="2643182"/>
            <a:ext cx="8136904" cy="1953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обучающихся индивидуальности, способности к нравственной, познавательной и творческой реализации своих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возможностей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673BAA-CB1E-4ECC-A796-0A846322AD9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483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Содержимое 2"/>
          <p:cNvSpPr>
            <a:spLocks noGrp="1"/>
          </p:cNvSpPr>
          <p:nvPr>
            <p:ph idx="4294967295"/>
          </p:nvPr>
        </p:nvSpPr>
        <p:spPr>
          <a:xfrm>
            <a:off x="642910" y="785794"/>
            <a:ext cx="8229600" cy="5714072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3200" b="1" dirty="0" smtClean="0"/>
              <a:t>Задачи:</a:t>
            </a:r>
          </a:p>
          <a:p>
            <a:pPr lvl="0"/>
            <a:r>
              <a:rPr lang="ru-RU" sz="2400" dirty="0"/>
              <a:t>Создать условия для раскрытия </a:t>
            </a:r>
            <a:r>
              <a:rPr lang="ru-RU" sz="2400" dirty="0" smtClean="0"/>
              <a:t>математических способностей </a:t>
            </a:r>
            <a:r>
              <a:rPr lang="ru-RU" sz="2400" dirty="0"/>
              <a:t>обучающихся;</a:t>
            </a:r>
          </a:p>
          <a:p>
            <a:pPr lvl="0"/>
            <a:r>
              <a:rPr lang="ru-RU" sz="2400" dirty="0"/>
              <a:t>Развивать познавательную активность, посредством использования  методов проектной деятельности;</a:t>
            </a:r>
          </a:p>
          <a:p>
            <a:pPr lvl="0"/>
            <a:r>
              <a:rPr lang="ru-RU" sz="2400" dirty="0" smtClean="0">
                <a:solidFill>
                  <a:srgbClr val="FF0000"/>
                </a:solidFill>
              </a:rPr>
              <a:t>Подготовить</a:t>
            </a:r>
            <a:r>
              <a:rPr lang="ru-RU" sz="2400" dirty="0" smtClean="0"/>
              <a:t> </a:t>
            </a:r>
            <a:r>
              <a:rPr lang="ru-RU" sz="2400" dirty="0"/>
              <a:t>к осуществлению осознанного выбора индивидуальной траектории последующего профессионального образования;</a:t>
            </a:r>
          </a:p>
          <a:p>
            <a:pPr lvl="0"/>
            <a:r>
              <a:rPr lang="ru-RU" sz="2400" dirty="0" smtClean="0"/>
              <a:t>Развивать у </a:t>
            </a:r>
            <a:r>
              <a:rPr lang="ru-RU" sz="2400" dirty="0"/>
              <a:t>обучающихся </a:t>
            </a:r>
            <a:r>
              <a:rPr lang="ru-RU" sz="2400" dirty="0" smtClean="0"/>
              <a:t>математические способности, математическое воображение, пространственное  мышление;</a:t>
            </a:r>
            <a:endParaRPr lang="ru-RU" sz="2400" dirty="0"/>
          </a:p>
          <a:p>
            <a:pPr lvl="0"/>
            <a:r>
              <a:rPr lang="ru-RU" sz="2400" dirty="0" smtClean="0"/>
              <a:t>Обучать </a:t>
            </a:r>
            <a:r>
              <a:rPr lang="ru-RU" sz="2400" dirty="0"/>
              <a:t>навыкам работы с разными материалами, источниками знаний (компьютер, интерактивная доска, интернет).</a:t>
            </a:r>
          </a:p>
          <a:p>
            <a:pPr algn="ctr" eaLnBrk="1" hangingPunct="1">
              <a:buNone/>
            </a:pPr>
            <a:endParaRPr lang="ru-RU" sz="2000" dirty="0" smtClean="0">
              <a:latin typeface="+mj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673BAA-CB1E-4ECC-A796-0A846322AD9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673BAA-CB1E-4ECC-A796-0A846322AD9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428860" y="714356"/>
            <a:ext cx="4192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solidFill>
                  <a:srgbClr val="4F271C"/>
                </a:solidFill>
                <a:latin typeface="Calibri"/>
              </a:rPr>
              <a:t>Направления:</a:t>
            </a:r>
            <a:endParaRPr lang="ru-RU" sz="4800" b="1" dirty="0">
              <a:solidFill>
                <a:srgbClr val="4F271C"/>
              </a:solidFill>
              <a:latin typeface="Calibri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00034" y="1643050"/>
            <a:ext cx="814393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-реализация права каждого ребенка на качественное и доступное образование;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-становление индивидуального личностного образа, развитие творческого потенциала, самобытности ребенка;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-духовно-нравственное развитие личности.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ru-RU" sz="3200" b="1" dirty="0" smtClean="0"/>
              <a:t>Виды самостоятельных работ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642910" y="1571612"/>
            <a:ext cx="7848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ru-RU" sz="2400" dirty="0" smtClean="0">
                <a:latin typeface="+mj-lt"/>
              </a:rPr>
              <a:t> Упражнения</a:t>
            </a:r>
            <a:endParaRPr lang="ru-RU" sz="2400" dirty="0">
              <a:latin typeface="+mj-lt"/>
            </a:endParaRPr>
          </a:p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ru-RU" sz="2400" dirty="0" smtClean="0">
                <a:latin typeface="+mj-lt"/>
              </a:rPr>
              <a:t> Работа </a:t>
            </a:r>
            <a:r>
              <a:rPr lang="ru-RU" sz="2400" dirty="0">
                <a:latin typeface="+mj-lt"/>
              </a:rPr>
              <a:t>с </a:t>
            </a:r>
            <a:r>
              <a:rPr lang="ru-RU" sz="2400" dirty="0" smtClean="0">
                <a:latin typeface="+mj-lt"/>
              </a:rPr>
              <a:t>книгой</a:t>
            </a:r>
            <a:endParaRPr lang="ru-RU" sz="2400" dirty="0">
              <a:latin typeface="+mj-lt"/>
            </a:endParaRPr>
          </a:p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ru-RU" sz="2400" dirty="0" smtClean="0">
                <a:latin typeface="+mj-lt"/>
              </a:rPr>
              <a:t> Практические </a:t>
            </a:r>
            <a:r>
              <a:rPr lang="ru-RU" sz="2400" dirty="0">
                <a:latin typeface="+mj-lt"/>
              </a:rPr>
              <a:t>лабораторные </a:t>
            </a:r>
            <a:r>
              <a:rPr lang="ru-RU" sz="2400" dirty="0" smtClean="0">
                <a:latin typeface="+mj-lt"/>
              </a:rPr>
              <a:t>работы</a:t>
            </a:r>
            <a:endParaRPr lang="ru-RU" sz="2400" dirty="0">
              <a:latin typeface="+mj-lt"/>
            </a:endParaRPr>
          </a:p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ru-RU" sz="2400" dirty="0" smtClean="0">
                <a:latin typeface="+mj-lt"/>
              </a:rPr>
              <a:t> Проверочные </a:t>
            </a:r>
            <a:r>
              <a:rPr lang="ru-RU" sz="2400" dirty="0">
                <a:latin typeface="+mj-lt"/>
              </a:rPr>
              <a:t>самостоятельные </a:t>
            </a:r>
            <a:r>
              <a:rPr lang="ru-RU" sz="2400" dirty="0" smtClean="0">
                <a:latin typeface="+mj-lt"/>
              </a:rPr>
              <a:t>работы</a:t>
            </a:r>
          </a:p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ru-RU" sz="2400" dirty="0" smtClean="0">
                <a:latin typeface="+mj-lt"/>
              </a:rPr>
              <a:t> Контрольные </a:t>
            </a:r>
            <a:r>
              <a:rPr lang="ru-RU" sz="2400" dirty="0">
                <a:latin typeface="+mj-lt"/>
              </a:rPr>
              <a:t>работы, диктанты, </a:t>
            </a:r>
            <a:r>
              <a:rPr lang="ru-RU" sz="2400" dirty="0" smtClean="0">
                <a:latin typeface="+mj-lt"/>
              </a:rPr>
              <a:t>сочинения</a:t>
            </a:r>
            <a:endParaRPr lang="ru-RU" sz="2400" dirty="0">
              <a:latin typeface="+mj-lt"/>
            </a:endParaRPr>
          </a:p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ru-RU" sz="2400" dirty="0">
                <a:latin typeface="+mj-lt"/>
              </a:rPr>
              <a:t> Доклады, </a:t>
            </a:r>
            <a:r>
              <a:rPr lang="ru-RU" sz="2400" dirty="0" smtClean="0">
                <a:latin typeface="+mj-lt"/>
              </a:rPr>
              <a:t>рефераты</a:t>
            </a:r>
            <a:endParaRPr lang="ru-RU" sz="2400" dirty="0">
              <a:latin typeface="+mj-lt"/>
            </a:endParaRPr>
          </a:p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ru-RU" sz="2400" dirty="0" smtClean="0">
                <a:latin typeface="+mj-lt"/>
              </a:rPr>
              <a:t> Экскурсии </a:t>
            </a:r>
            <a:r>
              <a:rPr lang="ru-RU" sz="2400" dirty="0">
                <a:latin typeface="+mj-lt"/>
              </a:rPr>
              <a:t>и наблюдения в </a:t>
            </a:r>
            <a:r>
              <a:rPr lang="ru-RU" sz="2400" dirty="0" smtClean="0">
                <a:latin typeface="+mj-lt"/>
              </a:rPr>
              <a:t>природе</a:t>
            </a:r>
            <a:endParaRPr lang="ru-RU" sz="2400" dirty="0">
              <a:latin typeface="+mj-lt"/>
            </a:endParaRPr>
          </a:p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ru-RU" sz="2400" dirty="0" smtClean="0">
                <a:latin typeface="+mj-lt"/>
              </a:rPr>
              <a:t> Домашние задания</a:t>
            </a:r>
            <a:endParaRPr lang="ru-RU" sz="2400" dirty="0">
              <a:latin typeface="+mj-lt"/>
            </a:endParaRPr>
          </a:p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ru-RU" sz="2400" dirty="0" smtClean="0">
                <a:latin typeface="+mj-lt"/>
              </a:rPr>
              <a:t> Техническое </a:t>
            </a:r>
            <a:r>
              <a:rPr lang="ru-RU" sz="2400" dirty="0">
                <a:latin typeface="+mj-lt"/>
              </a:rPr>
              <a:t>моделирование и </a:t>
            </a:r>
            <a:r>
              <a:rPr lang="ru-RU" sz="2400" dirty="0" smtClean="0">
                <a:latin typeface="+mj-lt"/>
              </a:rPr>
              <a:t>конструирование</a:t>
            </a:r>
          </a:p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ru-RU" sz="2400" dirty="0" smtClean="0">
                <a:latin typeface="+mj-lt"/>
              </a:rPr>
              <a:t>Сказки</a:t>
            </a:r>
            <a:endParaRPr lang="ru-RU" sz="2400" dirty="0"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E2555-9011-4A3F-8416-224B710830BC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214282" y="642918"/>
            <a:ext cx="8507412" cy="1223962"/>
          </a:xfrm>
        </p:spPr>
        <p:txBody>
          <a:bodyPr/>
          <a:lstStyle/>
          <a:p>
            <a:pPr algn="ctr"/>
            <a:r>
              <a:rPr lang="ru-RU" sz="3200" b="1" dirty="0" smtClean="0"/>
              <a:t>Взаимосвязь педагогических, </a:t>
            </a:r>
            <a:r>
              <a:rPr lang="en-US" sz="3200" b="1" dirty="0" smtClean="0"/>
              <a:t>        </a:t>
            </a:r>
            <a:r>
              <a:rPr lang="ru-RU" sz="3200" b="1" dirty="0" smtClean="0"/>
              <a:t>информационных технологий</a:t>
            </a:r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>
          <a:xfrm>
            <a:off x="1000100" y="2357430"/>
            <a:ext cx="8435975" cy="4248150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ru-RU" sz="2800" dirty="0" smtClean="0">
                <a:latin typeface="+mj-lt"/>
              </a:rPr>
              <a:t>Технология модульного обучения;</a:t>
            </a:r>
          </a:p>
          <a:p>
            <a:pPr>
              <a:buClr>
                <a:schemeClr val="tx2"/>
              </a:buClr>
            </a:pPr>
            <a:r>
              <a:rPr lang="ru-RU" sz="2800" dirty="0" smtClean="0">
                <a:latin typeface="+mj-lt"/>
              </a:rPr>
              <a:t>проектный метод;</a:t>
            </a:r>
          </a:p>
          <a:p>
            <a:pPr>
              <a:buClr>
                <a:schemeClr val="tx2"/>
              </a:buClr>
            </a:pPr>
            <a:r>
              <a:rPr lang="ru-RU" sz="2800" dirty="0" smtClean="0">
                <a:latin typeface="+mj-lt"/>
              </a:rPr>
              <a:t>портфель ученика;</a:t>
            </a:r>
          </a:p>
          <a:p>
            <a:pPr>
              <a:buClr>
                <a:schemeClr val="tx2"/>
              </a:buClr>
            </a:pPr>
            <a:r>
              <a:rPr lang="ru-RU" sz="2800" dirty="0" smtClean="0">
                <a:latin typeface="+mj-lt"/>
              </a:rPr>
              <a:t>обучение в сотрудничестве;</a:t>
            </a:r>
          </a:p>
          <a:p>
            <a:pPr>
              <a:buClr>
                <a:schemeClr val="tx2"/>
              </a:buClr>
            </a:pPr>
            <a:r>
              <a:rPr lang="ru-RU" sz="2800" dirty="0" smtClean="0">
                <a:latin typeface="+mj-lt"/>
              </a:rPr>
              <a:t>технология практического мышления;</a:t>
            </a:r>
          </a:p>
          <a:p>
            <a:pPr>
              <a:buClr>
                <a:schemeClr val="tx2"/>
              </a:buClr>
            </a:pPr>
            <a:r>
              <a:rPr lang="ru-RU" sz="2800" dirty="0" smtClean="0">
                <a:latin typeface="+mj-lt"/>
              </a:rPr>
              <a:t>групповое обучение.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E2555-9011-4A3F-8416-224B710830BC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8043862" cy="14398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Педагогические технологии, применяемые на занятиях:</a:t>
            </a:r>
            <a:endParaRPr lang="ru-RU" sz="3200" b="1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500034" y="2606675"/>
            <a:ext cx="8229600" cy="3751283"/>
          </a:xfrm>
        </p:spPr>
        <p:txBody>
          <a:bodyPr/>
          <a:lstStyle/>
          <a:p>
            <a:pPr marL="357188" indent="-357188" eaLnBrk="1" hangingPunct="1">
              <a:buClr>
                <a:schemeClr val="tx2"/>
              </a:buClr>
            </a:pPr>
            <a:r>
              <a:rPr lang="ru-RU" sz="2800" dirty="0" smtClean="0">
                <a:latin typeface="+mj-lt"/>
              </a:rPr>
              <a:t>Технология </a:t>
            </a:r>
            <a:r>
              <a:rPr lang="ru-RU" sz="2800" dirty="0" err="1" smtClean="0">
                <a:latin typeface="+mj-lt"/>
              </a:rPr>
              <a:t>разноуровнего</a:t>
            </a:r>
            <a:r>
              <a:rPr lang="ru-RU" sz="2800" dirty="0" smtClean="0">
                <a:latin typeface="+mj-lt"/>
              </a:rPr>
              <a:t> обучения; </a:t>
            </a:r>
          </a:p>
          <a:p>
            <a:pPr marL="357188" indent="-357188" eaLnBrk="1" hangingPunct="1">
              <a:buClr>
                <a:schemeClr val="tx2"/>
              </a:buClr>
            </a:pPr>
            <a:r>
              <a:rPr lang="ru-RU" sz="2800" dirty="0" smtClean="0">
                <a:latin typeface="+mj-lt"/>
              </a:rPr>
              <a:t>Технология сотрудничества;</a:t>
            </a:r>
          </a:p>
          <a:p>
            <a:pPr marL="357188" indent="-357188" eaLnBrk="1" hangingPunct="1">
              <a:buClr>
                <a:schemeClr val="tx2"/>
              </a:buClr>
            </a:pPr>
            <a:r>
              <a:rPr lang="ru-RU" sz="2800" dirty="0" smtClean="0">
                <a:latin typeface="+mj-lt"/>
              </a:rPr>
              <a:t>Технология коллективного </a:t>
            </a:r>
            <a:r>
              <a:rPr lang="ru-RU" sz="2800" dirty="0" err="1" smtClean="0">
                <a:latin typeface="+mj-lt"/>
              </a:rPr>
              <a:t>взаимообучения</a:t>
            </a:r>
            <a:r>
              <a:rPr lang="ru-RU" sz="2800" dirty="0" smtClean="0">
                <a:latin typeface="+mj-lt"/>
              </a:rPr>
              <a:t>; </a:t>
            </a:r>
          </a:p>
          <a:p>
            <a:pPr marL="357188" indent="-357188" eaLnBrk="1" hangingPunct="1">
              <a:buClr>
                <a:schemeClr val="tx2"/>
              </a:buClr>
            </a:pPr>
            <a:r>
              <a:rPr lang="ru-RU" sz="2800" dirty="0" smtClean="0">
                <a:latin typeface="+mj-lt"/>
              </a:rPr>
              <a:t>Игровые технологии;</a:t>
            </a:r>
          </a:p>
          <a:p>
            <a:pPr marL="357188" indent="-357188" eaLnBrk="1" hangingPunct="1">
              <a:buClr>
                <a:schemeClr val="tx2"/>
              </a:buClr>
            </a:pPr>
            <a:r>
              <a:rPr lang="ru-RU" sz="2800" dirty="0" smtClean="0">
                <a:latin typeface="+mj-lt"/>
              </a:rPr>
              <a:t>Мозговой штурм;</a:t>
            </a:r>
          </a:p>
          <a:p>
            <a:pPr marL="357188" indent="-357188" eaLnBrk="1" hangingPunct="1">
              <a:buClr>
                <a:schemeClr val="tx2"/>
              </a:buClr>
            </a:pPr>
            <a:r>
              <a:rPr lang="ru-RU" sz="2800" dirty="0" smtClean="0">
                <a:latin typeface="+mj-lt"/>
              </a:rPr>
              <a:t>Метод проектов;</a:t>
            </a:r>
          </a:p>
          <a:p>
            <a:pPr marL="357188" indent="-357188" eaLnBrk="1" hangingPunct="1">
              <a:buClr>
                <a:schemeClr val="tx2"/>
              </a:buClr>
            </a:pPr>
            <a:r>
              <a:rPr lang="ru-RU" sz="2800" dirty="0" smtClean="0">
                <a:latin typeface="+mj-lt"/>
              </a:rPr>
              <a:t>Групповая дискуссия;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E2555-9011-4A3F-8416-224B710830BC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2713</TotalTime>
  <Words>610</Words>
  <Application>Microsoft Office PowerPoint</Application>
  <PresentationFormat>Экран (4:3)</PresentationFormat>
  <Paragraphs>154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Поток</vt:lpstr>
      <vt:lpstr>Слайд 1</vt:lpstr>
      <vt:lpstr>Нормативно-правовые документы</vt:lpstr>
      <vt:lpstr>Самостоятельная работа в процессе обучения математике как способ повышения качества образования учащихся </vt:lpstr>
      <vt:lpstr>Слайд 4</vt:lpstr>
      <vt:lpstr>Слайд 5</vt:lpstr>
      <vt:lpstr>Слайд 6</vt:lpstr>
      <vt:lpstr>Виды самостоятельных работ</vt:lpstr>
      <vt:lpstr>Взаимосвязь педагогических,         информационных технологий</vt:lpstr>
      <vt:lpstr>Педагогические технологии, применяемые на занятиях:</vt:lpstr>
      <vt:lpstr>Интегрированные уроки , мероприятия  с использованием ИКТ</vt:lpstr>
      <vt:lpstr>       Подборка электронных презентаций</vt:lpstr>
      <vt:lpstr>      Мониторинг результатов педагогической       деятельности</vt:lpstr>
      <vt:lpstr>Итоговая аттестация выпускников классов</vt:lpstr>
      <vt:lpstr>Слайд 14</vt:lpstr>
      <vt:lpstr>Слайд 15</vt:lpstr>
      <vt:lpstr>Слайд 16</vt:lpstr>
      <vt:lpstr>      Внеурочная деятельность </vt:lpstr>
      <vt:lpstr>Эвристическая игра</vt:lpstr>
      <vt:lpstr>               Поле чудес</vt:lpstr>
      <vt:lpstr>          Мозговой штурм</vt:lpstr>
      <vt:lpstr>Наши достижения</vt:lpstr>
      <vt:lpstr>Результативность работы по математике</vt:lpstr>
      <vt:lpstr>      Социальная активность</vt:lpstr>
      <vt:lpstr>     Участие в районном турслете</vt:lpstr>
      <vt:lpstr>Участие в школьном турслете</vt:lpstr>
      <vt:lpstr>      Совершенствование педагогического мастерства</vt:lpstr>
      <vt:lpstr>    Мои коллеги – наше профессиональное богатство</vt:lpstr>
      <vt:lpstr>Слайд 28</vt:lpstr>
      <vt:lpstr>       Совершенствование педагогического мастерства</vt:lpstr>
      <vt:lpstr>  Задачи на межаттестационный период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Аттестация учителя «изобразительного искусства»</dc:title>
  <dc:creator>днс</dc:creator>
  <cp:lastModifiedBy>Учитель</cp:lastModifiedBy>
  <cp:revision>142</cp:revision>
  <dcterms:created xsi:type="dcterms:W3CDTF">2011-11-24T16:01:29Z</dcterms:created>
  <dcterms:modified xsi:type="dcterms:W3CDTF">2013-11-05T09:18:30Z</dcterms:modified>
</cp:coreProperties>
</file>