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3"/>
            <c:bubble3D val="0"/>
            <c:explosion val="26"/>
          </c:dPt>
          <c:cat>
            <c:strRef>
              <c:f>Лист1!$A$2:$A$5</c:f>
              <c:strCache>
                <c:ptCount val="4"/>
                <c:pt idx="0">
                  <c:v>Наследственность</c:v>
                </c:pt>
                <c:pt idx="1">
                  <c:v>Состояние Окр. Среды</c:v>
                </c:pt>
                <c:pt idx="2">
                  <c:v>Уровень здравоохранения</c:v>
                </c:pt>
                <c:pt idx="3">
                  <c:v>Образ жизни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</c:v>
                </c:pt>
                <c:pt idx="1">
                  <c:v>0.2</c:v>
                </c:pt>
                <c:pt idx="2">
                  <c:v>0.1</c:v>
                </c:pt>
                <c:pt idx="3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C11A9A-4DB5-49C4-AD8C-368CECDE6A3C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5DA421A-4FFC-4F3F-9A04-2152A5CFD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3046" y="1124744"/>
            <a:ext cx="8208912" cy="894984"/>
          </a:xfrm>
        </p:spPr>
        <p:txBody>
          <a:bodyPr/>
          <a:lstStyle/>
          <a:p>
            <a:r>
              <a:rPr lang="ru-RU" sz="3200" dirty="0" smtClean="0"/>
              <a:t>Закаливание, принципы и методы</a:t>
            </a:r>
            <a:endParaRPr lang="ru-RU" sz="3200" dirty="0"/>
          </a:p>
        </p:txBody>
      </p:sp>
      <p:pic>
        <p:nvPicPr>
          <p:cNvPr id="3" name="Содержимое 5" descr="new_p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1" y="2348880"/>
            <a:ext cx="4895097" cy="3263398"/>
          </a:xfrm>
          <a:prstGeom prst="rect">
            <a:avLst/>
          </a:prstGeom>
        </p:spPr>
      </p:pic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115616" y="5612278"/>
            <a:ext cx="72723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Презентацию подготовил:</a:t>
            </a:r>
          </a:p>
          <a:p>
            <a:pPr algn="r"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С.Л. Пермикин</a:t>
            </a:r>
          </a:p>
          <a:p>
            <a:pPr algn="r" eaLnBrk="1" hangingPunct="1"/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Преподаватель – организатор ОБЖ МКОУ-Тыгишской СОШ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доровье человека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142844" y="1600200"/>
          <a:ext cx="464347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Содержимое 5" descr="new_pa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89939" y="1600200"/>
            <a:ext cx="328252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381876" cy="178595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i="1" u="sng" dirty="0" smtClean="0"/>
              <a:t>З</a:t>
            </a:r>
            <a:r>
              <a:rPr lang="ru-RU" sz="2000" i="1" u="sng" dirty="0" smtClean="0"/>
              <a:t>акаливание</a:t>
            </a:r>
            <a:r>
              <a:rPr lang="ru-RU" sz="2000" dirty="0" smtClean="0"/>
              <a:t> - это научно обоснованное систематическое использование естественных факторов природы для повышения устойчивости организма к неблагоприятным агентам окружающей среды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3116"/>
            <a:ext cx="7410480" cy="431262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ru-RU" i="1" dirty="0" smtClean="0"/>
              <a:t>Абу Али </a:t>
            </a:r>
            <a:r>
              <a:rPr lang="ru-RU" i="1" dirty="0" err="1" smtClean="0"/>
              <a:t>ибн-Сина</a:t>
            </a:r>
            <a:r>
              <a:rPr lang="ru-RU" i="1" dirty="0" smtClean="0"/>
              <a:t> (Авиценна) в VIII-IX веках создал "Канон врачебной науки". Он разделил медицину на теоретическую и практическую, а последнюю - на науку сохранения здоровья и науку лечения больного тела.</a:t>
            </a:r>
            <a:r>
              <a:rPr lang="ru-RU" dirty="0" smtClean="0"/>
              <a:t> </a:t>
            </a:r>
          </a:p>
          <a:p>
            <a:r>
              <a:rPr lang="ru-RU" i="1" dirty="0" smtClean="0"/>
              <a:t>Основоположник отечественной медицины </a:t>
            </a:r>
            <a:r>
              <a:rPr lang="ru-RU" i="1" dirty="0" err="1" smtClean="0"/>
              <a:t>С.Г.Зыбелин</a:t>
            </a:r>
            <a:r>
              <a:rPr lang="ru-RU" i="1" dirty="0" smtClean="0"/>
              <a:t> (1735-1802 гг.) в "Слове о вреде, проистекающем от содержания себя в теплоте излишней" (1773 г.) писал: "Весьма полезно ... мыть младенцев холодной водою для приведения в крепость и для предупреждения многих болезней</a:t>
            </a:r>
            <a:r>
              <a:rPr lang="ru-RU" dirty="0" smtClean="0"/>
              <a:t>".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20040"/>
            <a:ext cx="7124728" cy="465754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u="sng" dirty="0" smtClean="0"/>
              <a:t>Н</a:t>
            </a:r>
            <a:r>
              <a:rPr lang="ru-RU" sz="2400" i="1" u="sng" dirty="0" smtClean="0"/>
              <a:t>еобходимые правила при закаливании</a:t>
            </a:r>
            <a:endParaRPr lang="ru-RU" sz="2400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7553356" cy="566994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lvl="0" indent="-514350" hangingPunct="0">
              <a:buFont typeface="+mj-lt"/>
              <a:buAutoNum type="arabicPeriod"/>
            </a:pPr>
            <a:r>
              <a:rPr lang="ru-RU" i="1" dirty="0" smtClean="0"/>
              <a:t>Систематическое использование закаливающих процедур во все времена года, без перерывов. </a:t>
            </a:r>
          </a:p>
          <a:p>
            <a:pPr marL="514350" lvl="0" indent="-514350" hangingPunct="0">
              <a:buFont typeface="+mj-lt"/>
              <a:buAutoNum type="arabicPeriod"/>
            </a:pPr>
            <a:r>
              <a:rPr lang="ru-RU" i="1" dirty="0" smtClean="0"/>
              <a:t>Постепенное увеличение дозы раздражающего действия. </a:t>
            </a:r>
          </a:p>
          <a:p>
            <a:pPr marL="514350" lvl="0" indent="-514350" hangingPunct="0">
              <a:buFont typeface="+mj-lt"/>
              <a:buAutoNum type="arabicPeriod"/>
            </a:pPr>
            <a:r>
              <a:rPr lang="ru-RU" i="1" dirty="0" smtClean="0"/>
              <a:t>Учет возрастных и индивидуальных особенностей организма ребенка. </a:t>
            </a:r>
          </a:p>
          <a:p>
            <a:pPr marL="514350" lvl="0" indent="-514350" hangingPunct="0">
              <a:buFont typeface="+mj-lt"/>
              <a:buAutoNum type="arabicPeriod"/>
            </a:pPr>
            <a:r>
              <a:rPr lang="ru-RU" i="1" dirty="0" smtClean="0"/>
              <a:t>Все закаливающие </a:t>
            </a:r>
          </a:p>
          <a:p>
            <a:pPr marL="514350" lvl="0" indent="-514350" hangingPunct="0">
              <a:buNone/>
            </a:pPr>
            <a:r>
              <a:rPr lang="ru-RU" i="1" dirty="0" smtClean="0"/>
              <a:t>процедуры должны </a:t>
            </a:r>
          </a:p>
          <a:p>
            <a:pPr marL="514350" lvl="0" indent="-514350" hangingPunct="0">
              <a:buNone/>
            </a:pPr>
            <a:r>
              <a:rPr lang="ru-RU" i="1" dirty="0" smtClean="0"/>
              <a:t>проводиться на фоне </a:t>
            </a:r>
          </a:p>
          <a:p>
            <a:pPr marL="514350" lvl="0" indent="-514350" hangingPunct="0">
              <a:buNone/>
            </a:pPr>
            <a:r>
              <a:rPr lang="ru-RU" i="1" dirty="0" smtClean="0"/>
              <a:t>положительных эмоций. </a:t>
            </a:r>
          </a:p>
          <a:p>
            <a:pPr>
              <a:buNone/>
            </a:pPr>
            <a:r>
              <a:rPr lang="ru-RU" sz="1900" b="1" i="1" dirty="0" smtClean="0"/>
              <a:t>Нарушение этих правил приводит к отсутствию положительного эффекта от закаливающих процедур, а иногда и к </a:t>
            </a:r>
            <a:r>
              <a:rPr lang="ru-RU" sz="1900" b="1" i="1" dirty="0" err="1" smtClean="0"/>
              <a:t>гиперактивации</a:t>
            </a:r>
            <a:r>
              <a:rPr lang="ru-RU" sz="1900" b="1" i="1" dirty="0" smtClean="0"/>
              <a:t> нейроэндокринной системы и последующему ее истощению</a:t>
            </a:r>
            <a:endParaRPr lang="ru-RU" sz="1900" b="1" i="1" dirty="0"/>
          </a:p>
        </p:txBody>
      </p:sp>
      <p:pic>
        <p:nvPicPr>
          <p:cNvPr id="4" name="Содержимое 5" descr="new_p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3429000"/>
            <a:ext cx="3500462" cy="19025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37192"/>
          </a:xfrm>
        </p:spPr>
        <p:txBody>
          <a:bodyPr>
            <a:normAutofit/>
          </a:bodyPr>
          <a:lstStyle/>
          <a:p>
            <a:pPr algn="ctr"/>
            <a:r>
              <a:rPr lang="ru-RU" sz="2800" i="1" u="sng" dirty="0" smtClean="0"/>
              <a:t>О</a:t>
            </a:r>
            <a:r>
              <a:rPr lang="ru-RU" sz="2000" i="1" u="sng" dirty="0" smtClean="0"/>
              <a:t>сновные принципы закаливания</a:t>
            </a:r>
            <a:endParaRPr lang="ru-RU" sz="2000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186634" cy="538419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i="1" dirty="0" smtClean="0"/>
              <a:t>Систематичность использования закаливающих процедур </a:t>
            </a:r>
            <a:endParaRPr lang="ru-RU" dirty="0" smtClean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i="1" dirty="0" smtClean="0"/>
              <a:t>Постепенность увеличения силы раздражающего воздействия </a:t>
            </a:r>
            <a:endParaRPr lang="ru-RU" dirty="0" smtClean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i="1" dirty="0" smtClean="0"/>
              <a:t>Последовательность в проведении закаливающих процедур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i="1" dirty="0" smtClean="0"/>
              <a:t>Учет индивидуальных особенностей человека и состояния его здоровья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b="1" i="1" dirty="0" smtClean="0"/>
              <a:t>Комплексность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b="1" i="1" dirty="0" smtClean="0"/>
              <a:t>воздействия природных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b="1" i="1" dirty="0" smtClean="0"/>
              <a:t>факторов </a:t>
            </a:r>
            <a:endParaRPr lang="ru-RU" dirty="0" smtClean="0"/>
          </a:p>
          <a:p>
            <a:pPr marL="514350" indent="-514350">
              <a:buNone/>
            </a:pPr>
            <a:endParaRPr lang="ru-RU" b="1" i="1" dirty="0" smtClean="0"/>
          </a:p>
          <a:p>
            <a:pPr marL="514350" indent="-514350">
              <a:buNone/>
            </a:pPr>
            <a:endParaRPr lang="ru-RU" dirty="0" smtClean="0"/>
          </a:p>
        </p:txBody>
      </p:sp>
      <p:pic>
        <p:nvPicPr>
          <p:cNvPr id="4" name="Содержимое 5" descr="new_p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4286256"/>
            <a:ext cx="3000395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657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i="1" u="sng" dirty="0" smtClean="0"/>
              <a:t>М</a:t>
            </a:r>
            <a:r>
              <a:rPr lang="ru-RU" sz="2400" i="1" u="sng" dirty="0" smtClean="0"/>
              <a:t>етоды закаливания</a:t>
            </a:r>
            <a:endParaRPr lang="ru-RU" sz="2400" i="1" u="sng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2"/>
          </p:nvPr>
        </p:nvSpPr>
        <p:spPr>
          <a:xfrm>
            <a:off x="214282" y="1357298"/>
            <a:ext cx="3663316" cy="528641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Традиционные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Закаливание водой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Закаливание воздухом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Закаливание солнцем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4"/>
          </p:nvPr>
        </p:nvSpPr>
        <p:spPr>
          <a:xfrm>
            <a:off x="4071934" y="1357298"/>
            <a:ext cx="4000528" cy="528641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Не традиционные (контрастное)</a:t>
            </a:r>
          </a:p>
          <a:p>
            <a:pPr marL="457200" indent="-457200">
              <a:spcBef>
                <a:spcPts val="0"/>
              </a:spcBef>
              <a:buFont typeface="+mj-lt"/>
              <a:buAutoNum type="alphaLcParenR"/>
            </a:pPr>
            <a:r>
              <a:rPr lang="ru-RU" dirty="0" smtClean="0"/>
              <a:t>Контрастное обливание ног</a:t>
            </a:r>
          </a:p>
          <a:p>
            <a:pPr marL="457200" indent="-457200">
              <a:spcBef>
                <a:spcPts val="0"/>
              </a:spcBef>
              <a:buFont typeface="+mj-lt"/>
              <a:buAutoNum type="alphaLcParenR"/>
            </a:pPr>
            <a:r>
              <a:rPr lang="ru-RU" dirty="0" smtClean="0"/>
              <a:t>Смена температур (эффект русской бани)</a:t>
            </a:r>
          </a:p>
          <a:p>
            <a:pPr marL="457200" indent="-457200">
              <a:spcBef>
                <a:spcPts val="0"/>
              </a:spcBef>
              <a:buFont typeface="+mj-lt"/>
              <a:buAutoNum type="alphaLcParenR"/>
            </a:pPr>
            <a:r>
              <a:rPr lang="ru-RU" dirty="0" smtClean="0"/>
              <a:t>Закаливание холодом</a:t>
            </a:r>
          </a:p>
          <a:p>
            <a:pPr marL="457200" indent="-457200">
              <a:spcBef>
                <a:spcPts val="0"/>
              </a:spcBef>
              <a:buFont typeface="+mj-lt"/>
              <a:buAutoNum type="alphaLcParenR"/>
            </a:pPr>
            <a:r>
              <a:rPr lang="ru-RU" dirty="0" smtClean="0"/>
              <a:t>Фармакологический метод</a:t>
            </a:r>
          </a:p>
          <a:p>
            <a:pPr marL="457200" indent="-457200">
              <a:buFont typeface="+mj-lt"/>
              <a:buAutoNum type="alphaLcParenR"/>
            </a:pPr>
            <a:endParaRPr lang="ru-RU" dirty="0" smtClean="0"/>
          </a:p>
          <a:p>
            <a:pPr marL="457200" indent="-457200">
              <a:buFont typeface="+mj-lt"/>
              <a:buAutoNum type="alphaLcParenR"/>
            </a:pPr>
            <a:endParaRPr lang="ru-RU" dirty="0" smtClean="0"/>
          </a:p>
          <a:p>
            <a:pPr marL="457200" indent="-457200">
              <a:buFont typeface="+mj-lt"/>
              <a:buAutoNum type="alphaLcParenR"/>
            </a:pPr>
            <a:endParaRPr lang="ru-RU" dirty="0" smtClean="0"/>
          </a:p>
          <a:p>
            <a:pPr marL="457200" indent="-457200">
              <a:buFont typeface="+mj-lt"/>
              <a:buAutoNum type="alphaLcParenR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3036083" y="892951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3964777" y="892951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Содержимое 5" descr="new_p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1" y="3857628"/>
            <a:ext cx="3500462" cy="2713077"/>
          </a:xfrm>
          <a:prstGeom prst="rect">
            <a:avLst/>
          </a:prstGeom>
        </p:spPr>
      </p:pic>
      <p:pic>
        <p:nvPicPr>
          <p:cNvPr id="13" name="Содержимое 5" descr="new_pa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3" y="4690964"/>
            <a:ext cx="3714776" cy="18813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286116" y="285728"/>
            <a:ext cx="5105400" cy="752460"/>
          </a:xfrm>
        </p:spPr>
        <p:txBody>
          <a:bodyPr/>
          <a:lstStyle/>
          <a:p>
            <a:pPr algn="ctr"/>
            <a:r>
              <a:rPr lang="ru-RU" i="1" dirty="0" smtClean="0"/>
              <a:t>з</a:t>
            </a:r>
            <a:r>
              <a:rPr lang="ru-RU" sz="2800" i="1" dirty="0" smtClean="0"/>
              <a:t>аключение</a:t>
            </a:r>
            <a:endParaRPr lang="ru-RU" sz="2800" i="1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786050" y="1000108"/>
            <a:ext cx="6215106" cy="2071702"/>
          </a:xfrm>
        </p:spPr>
        <p:txBody>
          <a:bodyPr/>
          <a:lstStyle/>
          <a:p>
            <a:pPr algn="l"/>
            <a:r>
              <a:rPr lang="ru-RU" b="1" i="1" u="sng" dirty="0" smtClean="0"/>
              <a:t>Закаливание организма</a:t>
            </a:r>
            <a:r>
              <a:rPr lang="ru-RU" dirty="0" smtClean="0"/>
              <a:t> — это формирование и совершенствование функциональных систем, направленных на повышение иммунитета организма, что в конечном итоге приводит к снижению «простудных» заболеваний.</a:t>
            </a:r>
            <a:endParaRPr lang="ru-RU" dirty="0"/>
          </a:p>
        </p:txBody>
      </p:sp>
      <p:pic>
        <p:nvPicPr>
          <p:cNvPr id="4" name="Содержимое 5" descr="new_p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3071810"/>
            <a:ext cx="6000792" cy="35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857488" y="1714488"/>
            <a:ext cx="5105400" cy="2868168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Содержимое 5" descr="new_p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4143380"/>
            <a:ext cx="3929090" cy="257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79</TotalTime>
  <Words>274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Закаливание, принципы и методы</vt:lpstr>
      <vt:lpstr>Здоровье человека</vt:lpstr>
      <vt:lpstr>Закаливание - это научно обоснованное систематическое использование естественных факторов природы для повышения устойчивости организма к неблагоприятным агентам окружающей среды.</vt:lpstr>
      <vt:lpstr>Необходимые правила при закаливании</vt:lpstr>
      <vt:lpstr>Основные принципы закаливания</vt:lpstr>
      <vt:lpstr>Методы закаливания</vt:lpstr>
      <vt:lpstr>заключение</vt:lpstr>
      <vt:lpstr>Спасибо за внимание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Закаливание, принципы и методы</dc:title>
  <dc:creator>Sergio Permikin</dc:creator>
  <cp:lastModifiedBy>учитель</cp:lastModifiedBy>
  <cp:revision>10</cp:revision>
  <dcterms:created xsi:type="dcterms:W3CDTF">2010-12-14T18:35:56Z</dcterms:created>
  <dcterms:modified xsi:type="dcterms:W3CDTF">2015-01-30T05:07:12Z</dcterms:modified>
</cp:coreProperties>
</file>