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2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49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71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00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98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43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1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49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18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49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98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83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721-8E8B-4FAE-AB32-3550259F1A0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7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УРОК ЧТЕНИЯ 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family-child.ru/wp-content/uploads/2012/04/%D0%94%D0%BE%D1%88%D0%BA%D0%BE%D0%BB%D1%8C%D0%BD%D0%B8%D0%BA-%E2%80%94-%D0%BE%D1%81%D0%BE%D0%B1%D1%8B%D0%B9-%D1%87%D0%B8%D1%82%D0%B0%D1%82%D0%B5%D0%BB%D1%8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952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5733255"/>
            <a:ext cx="3725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2 класс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9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690" y="254508"/>
            <a:ext cx="89071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Небольшое произведение, написанное стихами или прозой, в котором высмеиваются недостатки людей – хитрость, жадность, глупость, 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>лень. </a:t>
            </a: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В баснях обычно действуют животные, в которых мы легко узнаем людей и их пороки. Басня начинается или заканчивается моралью – выводом, поучением, в котором объясняется смысл басни</a:t>
            </a:r>
          </a:p>
        </p:txBody>
      </p:sp>
    </p:spTree>
    <p:extLst>
      <p:ext uri="{BB962C8B-B14F-4D97-AF65-F5344CB8AC3E}">
        <p14:creationId xmlns:p14="http://schemas.microsoft.com/office/powerpoint/2010/main" xmlns="" val="42558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Птица медленно плывёт,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Словно белый теплоход.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Горделива и красива,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Терпелива и 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>пуглива</a:t>
            </a:r>
            <a:endParaRPr lang="ru-RU" sz="2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1328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Полосатая злодейка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Съест любого малыша: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Пескаря, плотву, уклейку,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Не проглотит лишь 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>ерша</a:t>
            </a:r>
            <a:endParaRPr lang="ru-RU" sz="2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067" y="42210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 Black" pitchFamily="34" charset="0"/>
              </a:rPr>
              <a:t>Все движутся вперёд, 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 Black" pitchFamily="34" charset="0"/>
              </a:rPr>
              <a:t>А он наоборот. 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 Black" pitchFamily="34" charset="0"/>
              </a:rPr>
              <a:t>Он может два часа подряд Всё время пятиться назад</a:t>
            </a:r>
            <a:endParaRPr lang="ru-RU" sz="2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2051" name="Picture 3" descr="http://planets-ua.com/images/rak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67579"/>
            <a:ext cx="2070745" cy="15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stihi.ru/photos/lebedandsw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3740"/>
            <a:ext cx="2149649" cy="14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vurd.name/wp-content/uploads/2009/07/hau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15" y="2038491"/>
            <a:ext cx="22682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8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66"/>
                </a:solidFill>
                <a:latin typeface="Arial Black" pitchFamily="34" charset="0"/>
              </a:rPr>
              <a:t>Лебедь, щука и рак</a:t>
            </a:r>
            <a:endParaRPr lang="ru-RU" sz="4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www.stihi.ru/pics/2012/01/01/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3387"/>
            <a:ext cx="3916139" cy="54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21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304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Что общего у всех этих животных?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Lebed_Rak_sh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363428" cy="27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a05b6a608dd127bd34adb520b9db62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80710"/>
            <a:ext cx="3438326" cy="27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60964584_1260857057_4434b9226c9fcb81181d55ed08118ff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395663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57984" y="6230139"/>
            <a:ext cx="399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Чем они отличаются?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2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24827"/>
            <a:ext cx="2736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066"/>
                </a:solidFill>
                <a:latin typeface="Arial Black" pitchFamily="34" charset="0"/>
              </a:rPr>
              <a:t>со|гла|сье</a:t>
            </a:r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лад 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мука 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err="1" smtClean="0">
                <a:solidFill>
                  <a:srgbClr val="000066"/>
                </a:solidFill>
                <a:latin typeface="Arial Black" pitchFamily="34" charset="0"/>
              </a:rPr>
              <a:t>по|кла|жа</a:t>
            </a:r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воз 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err="1" smtClean="0">
                <a:solidFill>
                  <a:srgbClr val="000066"/>
                </a:solidFill>
                <a:latin typeface="Arial Black" pitchFamily="34" charset="0"/>
              </a:rPr>
              <a:t>впряг|лись</a:t>
            </a:r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000066"/>
                </a:solidFill>
                <a:latin typeface="Arial Black" pitchFamily="34" charset="0"/>
              </a:rPr>
              <a:t>пя|тит|ся</a:t>
            </a:r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000066"/>
                </a:solidFill>
                <a:latin typeface="Arial Black" pitchFamily="34" charset="0"/>
              </a:rPr>
              <a:t>су|дить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66"/>
                </a:solidFill>
                <a:latin typeface="Arial Black" pitchFamily="34" charset="0"/>
              </a:rPr>
              <a:t>Словарик</a:t>
            </a:r>
            <a:endParaRPr lang="ru-RU" sz="4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707886"/>
            <a:ext cx="6480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все вместе, едино, как одно </a:t>
            </a:r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целое</a:t>
            </a:r>
          </a:p>
          <a:p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порядок, согласие.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сильное страдание, испытание.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уложенные для перевозки вещи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повозка с чем-то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упряжью соединиться с повозкой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двигаться назад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высказывать своё мнение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4706" y="740559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9377" y="1556792"/>
            <a:ext cx="1830335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84705" y="1397310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9376" y="2227577"/>
            <a:ext cx="1830335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84707" y="2196455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884328"/>
            <a:ext cx="1830335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42740" y="3019690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41079"/>
            <a:ext cx="1830335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42739" y="3676441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465" y="4437112"/>
            <a:ext cx="190926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81755" y="4442839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8945" y="5113370"/>
            <a:ext cx="190926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35182" y="5137937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852787"/>
            <a:ext cx="190926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32005" y="5852787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2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6"/>
            <a:ext cx="7117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Arial Black" pitchFamily="34" charset="0"/>
              </a:rPr>
              <a:t>Ответьте на вопросы словами из басни</a:t>
            </a:r>
            <a:endParaRPr lang="ru-RU" sz="24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Что однажды задумали сделать Лебедь, Щука и Рак?</a:t>
            </a:r>
          </a:p>
          <a:p>
            <a:pPr algn="just"/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Как они старались выполнить работу?</a:t>
            </a:r>
          </a:p>
          <a:p>
            <a:pPr algn="just"/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Получилась ли их затея?</a:t>
            </a:r>
          </a:p>
          <a:p>
            <a:pPr algn="just"/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Найдите слова, которые помогут увидеть образ каждого героя.</a:t>
            </a:r>
          </a:p>
          <a:p>
            <a:pPr algn="just"/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Какие слова в басне подсказывают, что воз можно было бы свезти?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451" y="2060848"/>
            <a:ext cx="702785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0451" y="2852936"/>
            <a:ext cx="702785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0451" y="3573016"/>
            <a:ext cx="8612029" cy="72008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9712" y="4725144"/>
            <a:ext cx="8582768" cy="779899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4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9.radikal.ru/i624/1211/61/8d0e683816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029075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671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Случайно ли подобрал И.А. Крылов именно этих героев?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043702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Какие слова помогают увидеть образ каждого героя?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708343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Лебедь рвётся в облака» – он стремительный, упрямый, быстрый</a:t>
            </a:r>
          </a:p>
          <a:p>
            <a:pPr algn="just"/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«Рак пятится назад» – неповоротливый, нерасторопный, идёт назад</a:t>
            </a:r>
          </a:p>
          <a:p>
            <a:pPr algn="just"/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«Щука тянет в воду» – упрямая, только своё дело знает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6585" y="4576979"/>
            <a:ext cx="6451789" cy="104642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48060" y="5593550"/>
            <a:ext cx="6451789" cy="104642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492896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Что главного они не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сделали?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6585" y="5623399"/>
            <a:ext cx="7299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не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пригласили на помощь кого-то более </a:t>
            </a:r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сильного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4772" y="4643503"/>
            <a:ext cx="3089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не спели вместе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27063" y="5097800"/>
            <a:ext cx="729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000066"/>
                </a:solidFill>
                <a:latin typeface="Arial Black" pitchFamily="34" charset="0"/>
              </a:rPr>
              <a:t>не договорились, как будут действовать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267" y="3766470"/>
            <a:ext cx="8343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Найдите главную часть басни – мораль</a:t>
            </a:r>
          </a:p>
        </p:txBody>
      </p:sp>
    </p:spTree>
    <p:extLst>
      <p:ext uri="{BB962C8B-B14F-4D97-AF65-F5344CB8AC3E}">
        <p14:creationId xmlns:p14="http://schemas.microsoft.com/office/powerpoint/2010/main" xmlns="" val="178840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 animBg="1"/>
      <p:bldP spid="6" grpId="1" animBg="1"/>
      <p:bldP spid="7" grpId="0" animBg="1"/>
      <p:bldP spid="7" grpId="1" animBg="1"/>
      <p:bldP spid="5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408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Определите, какая пословица  </a:t>
            </a:r>
            <a:r>
              <a:rPr lang="ru-RU" sz="3200" u="sng" dirty="0">
                <a:solidFill>
                  <a:srgbClr val="C00000"/>
                </a:solidFill>
                <a:latin typeface="Arial Black" pitchFamily="34" charset="0"/>
              </a:rPr>
              <a:t>соответствует </a:t>
            </a:r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басне</a:t>
            </a:r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248" y="4653136"/>
            <a:ext cx="8654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  <a:latin typeface="Arial Black" pitchFamily="34" charset="0"/>
              </a:rPr>
              <a:t>Дружно </a:t>
            </a:r>
            <a:r>
              <a:rPr lang="ru-RU" sz="3600" b="1" dirty="0">
                <a:solidFill>
                  <a:srgbClr val="000066"/>
                </a:solidFill>
                <a:latin typeface="Arial Black" pitchFamily="34" charset="0"/>
              </a:rPr>
              <a:t>негрузно, а врозь – хоть </a:t>
            </a:r>
            <a:r>
              <a:rPr lang="ru-RU" sz="3600" b="1" dirty="0" smtClean="0">
                <a:solidFill>
                  <a:srgbClr val="000066"/>
                </a:solidFill>
                <a:latin typeface="Arial Black" pitchFamily="34" charset="0"/>
              </a:rPr>
              <a:t>брось.</a:t>
            </a:r>
            <a:endParaRPr lang="ru-RU" sz="36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351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Без труда не выловишь и рыбку из пруда.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248" y="2996952"/>
            <a:ext cx="8381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Много захочешь последнее потеряешь.</a:t>
            </a:r>
          </a:p>
        </p:txBody>
      </p:sp>
    </p:spTree>
    <p:extLst>
      <p:ext uri="{BB962C8B-B14F-4D97-AF65-F5344CB8AC3E}">
        <p14:creationId xmlns:p14="http://schemas.microsoft.com/office/powerpoint/2010/main" xmlns="" val="41160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748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C00000"/>
                </a:solidFill>
                <a:latin typeface="Arial Black" pitchFamily="34" charset="0"/>
              </a:rPr>
              <a:t>Игра «Верно – Неверно</a:t>
            </a:r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</a:p>
          <a:p>
            <a:pPr algn="ctr"/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басня о дружбе?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Лебедь, Рак и Щука в воз впряглись?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воз стал причиной их разлада?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каждый из героев стремился достичь своей цели?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старания героев басни были ненапрасными?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И. Крылов своих героев наделил характерами людей?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без согласья любое дело по плечу?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6792"/>
            <a:ext cx="8640960" cy="648072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261497"/>
            <a:ext cx="8640960" cy="324036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23254"/>
            <a:ext cx="8640960" cy="733738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356992"/>
            <a:ext cx="8640960" cy="648072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752" y="4077072"/>
            <a:ext cx="8640960" cy="72008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260" y="4798380"/>
            <a:ext cx="8640960" cy="718852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О чём стоит задуматься после чтения басни Ивана Андреевича Крылова?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929" y="2996952"/>
            <a:ext cx="8424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В любом деле нужно действовать сообща и дружно</a:t>
            </a:r>
            <a:endParaRPr lang="ru-RU" sz="3200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7170" name="Picture 2" descr="http://krilov.velchel.ru/img/kri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809" y="188640"/>
            <a:ext cx="19145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iafilmy.su/uploads/posts/2011-10/1318784864_p_00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34"/>
          <a:stretch/>
        </p:blipFill>
        <p:spPr bwMode="auto">
          <a:xfrm>
            <a:off x="2365233" y="4074170"/>
            <a:ext cx="3932598" cy="25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22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695" y="134076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0066"/>
                </a:solidFill>
                <a:latin typeface="Arial Black" pitchFamily="34" charset="0"/>
              </a:rPr>
              <a:t>ра-ра-ра</a:t>
            </a: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 – начинается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игра</a:t>
            </a:r>
          </a:p>
          <a:p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200" dirty="0" err="1">
                <a:solidFill>
                  <a:srgbClr val="000066"/>
                </a:solidFill>
                <a:latin typeface="Arial Black" pitchFamily="34" charset="0"/>
              </a:rPr>
              <a:t>ры-ры-ры</a:t>
            </a: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 – у нас в руках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шары</a:t>
            </a:r>
          </a:p>
          <a:p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200" dirty="0" err="1">
                <a:solidFill>
                  <a:srgbClr val="000066"/>
                </a:solidFill>
                <a:latin typeface="Arial Black" pitchFamily="34" charset="0"/>
              </a:rPr>
              <a:t>ру-ру-ру</a:t>
            </a: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 – бью рукою по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шару</a:t>
            </a:r>
            <a:endParaRPr lang="ru-RU" sz="32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3472" y="95548"/>
            <a:ext cx="3602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err="1" smtClean="0">
                <a:solidFill>
                  <a:srgbClr val="C00000"/>
                </a:solidFill>
                <a:latin typeface="Arial Black" pitchFamily="34" charset="0"/>
              </a:rPr>
              <a:t>Чистоговорки</a:t>
            </a:r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694" y="2348880"/>
            <a:ext cx="7461649" cy="72008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6695" y="3294324"/>
            <a:ext cx="7461649" cy="72008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8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24744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арка 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>   </a:t>
            </a:r>
            <a:r>
              <a:rPr lang="ru-RU" sz="3600" dirty="0" err="1" smtClean="0">
                <a:solidFill>
                  <a:srgbClr val="000066"/>
                </a:solidFill>
                <a:latin typeface="Arial Black" pitchFamily="34" charset="0"/>
              </a:rPr>
              <a:t>арца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арта 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>    </a:t>
            </a:r>
            <a:r>
              <a:rPr lang="ru-RU" sz="3600" dirty="0" err="1" smtClean="0">
                <a:solidFill>
                  <a:srgbClr val="000066"/>
                </a:solidFill>
                <a:latin typeface="Arial Black" pitchFamily="34" charset="0"/>
              </a:rPr>
              <a:t>арда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600" dirty="0" err="1">
                <a:solidFill>
                  <a:srgbClr val="000066"/>
                </a:solidFill>
                <a:latin typeface="Arial Black" pitchFamily="34" charset="0"/>
              </a:rPr>
              <a:t>арла</a:t>
            </a:r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>    арча</a:t>
            </a:r>
            <a:b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600" dirty="0" err="1">
                <a:solidFill>
                  <a:srgbClr val="000066"/>
                </a:solidFill>
                <a:latin typeface="Arial Black" pitchFamily="34" charset="0"/>
              </a:rPr>
              <a:t>арса</a:t>
            </a:r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>    </a:t>
            </a:r>
            <a:r>
              <a:rPr lang="ru-RU" sz="3600" dirty="0" err="1" smtClean="0">
                <a:solidFill>
                  <a:srgbClr val="000066"/>
                </a:solidFill>
                <a:latin typeface="Arial Black" pitchFamily="34" charset="0"/>
              </a:rPr>
              <a:t>аржа</a:t>
            </a:r>
            <a:endParaRPr lang="ru-RU" sz="36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5548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Прочитай быстро и громко</a:t>
            </a:r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64502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Прочитай на одном вдохе</a:t>
            </a:r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3612" y="4903936"/>
            <a:ext cx="5384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БТМПВЧФКНШЛЖЗЦС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655900"/>
            <a:ext cx="7461649" cy="193334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0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На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горе </a:t>
            </a: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гогочут гуси, под горой огонь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горит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23363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Скороговорка</a:t>
            </a:r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0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Следом за летом осень идёт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,</a:t>
            </a:r>
          </a:p>
          <a:p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Жёлтые песни ей ветер поёт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.</a:t>
            </a:r>
          </a:p>
          <a:p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Красную </a:t>
            </a:r>
            <a:r>
              <a:rPr lang="ru-RU" sz="3200" dirty="0" err="1">
                <a:solidFill>
                  <a:srgbClr val="000066"/>
                </a:solidFill>
                <a:latin typeface="Arial Black" pitchFamily="34" charset="0"/>
              </a:rPr>
              <a:t>пoд</a:t>
            </a: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 ноги стелет листву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,</a:t>
            </a:r>
          </a:p>
          <a:p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Белой снежинкой летит в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синеву</a:t>
            </a:r>
            <a:endParaRPr lang="ru-RU" sz="32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764704"/>
            <a:ext cx="1440160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8662" y="1706458"/>
            <a:ext cx="1440160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2708920"/>
            <a:ext cx="1872208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727775"/>
            <a:ext cx="1800200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766953"/>
            <a:ext cx="1440160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25050" y="1706458"/>
            <a:ext cx="158285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14570"/>
            <a:ext cx="2088232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3733425"/>
            <a:ext cx="2664296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764703"/>
            <a:ext cx="1512168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2" y="1706458"/>
            <a:ext cx="208823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89860" y="2708920"/>
            <a:ext cx="1666316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86742" y="3733425"/>
            <a:ext cx="1885457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1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201878"/>
            <a:ext cx="7570788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Иван Андреевич Крылов</a:t>
            </a:r>
            <a:endParaRPr lang="ru-RU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2786336" y="1695451"/>
            <a:ext cx="3797300" cy="4590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4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62785113_289689281_tonnel.gi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2860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3"/>
          <p:cNvSpPr>
            <a:spLocks noGrp="1"/>
          </p:cNvSpPr>
          <p:nvPr/>
        </p:nvSpPr>
        <p:spPr bwMode="auto">
          <a:xfrm>
            <a:off x="3080875" y="476672"/>
            <a:ext cx="583247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9144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  <a:defRPr sz="9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ru-RU" sz="3200" dirty="0" smtClean="0"/>
              <a:t>   </a:t>
            </a:r>
            <a:r>
              <a:rPr lang="ru-RU" sz="2600" dirty="0" smtClean="0">
                <a:solidFill>
                  <a:srgbClr val="000066"/>
                </a:solidFill>
                <a:latin typeface="Arial Black" pitchFamily="34" charset="0"/>
              </a:rPr>
              <a:t>Родился 2 февраля 1769 года в семье армейского офицера.</a:t>
            </a:r>
          </a:p>
          <a:p>
            <a:pPr algn="just" eaLnBrk="1" hangingPunct="1">
              <a:defRPr/>
            </a:pPr>
            <a:r>
              <a:rPr lang="ru-RU" sz="2600" dirty="0" smtClean="0">
                <a:solidFill>
                  <a:srgbClr val="000066"/>
                </a:solidFill>
                <a:latin typeface="Arial Black" pitchFamily="34" charset="0"/>
              </a:rPr>
              <a:t>Семья была бедной и Ваня Крылов не смог получить в детстве хорошего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452" y="5301208"/>
            <a:ext cx="85178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prstClr val="black">
                  <a:shade val="95000"/>
                </a:prstClr>
              </a:buClr>
              <a:defRPr/>
            </a:pPr>
            <a:r>
              <a:rPr lang="ru-RU" sz="2600" dirty="0">
                <a:solidFill>
                  <a:srgbClr val="000066"/>
                </a:solidFill>
                <a:latin typeface="Arial Black" pitchFamily="34" charset="0"/>
              </a:rPr>
              <a:t>В свободное время мальчик читал книги из отцовского сундучка, восполняя тем самым недостаток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9491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2" y="35368"/>
            <a:ext cx="6484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Свою литературную деятельность Иван Андреевич начал как    драматург.     Писать басни он начал в 37 лет и подписывался          «НАВИ   ВОЛЫРК</a:t>
            </a:r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»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97853530385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992" y="260648"/>
            <a:ext cx="2434028" cy="31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1205478239_2b_krylov_vorona_i_lis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9313">
            <a:off x="4831724" y="1706512"/>
            <a:ext cx="1673696" cy="261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4" descr="biograf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319"/>
          <a:stretch/>
        </p:blipFill>
        <p:spPr bwMode="auto">
          <a:xfrm>
            <a:off x="133053" y="2339521"/>
            <a:ext cx="2998787" cy="43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4433023"/>
            <a:ext cx="6012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algn="just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Прожил долгую жизнь, он умер на 76 году и написал более 200 басен.</a:t>
            </a:r>
          </a:p>
          <a:p>
            <a:pPr marL="137160" algn="just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Популярность басен Крылова была огромна уже при жизни </a:t>
            </a:r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поэта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2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ылов Иван Андреевич.Дню рождения посвящается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0042" y="548680"/>
            <a:ext cx="3908208" cy="52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645" y="1052736"/>
            <a:ext cx="4751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0066"/>
                </a:solidFill>
                <a:latin typeface="Arial Black" pitchFamily="34" charset="0"/>
              </a:rPr>
              <a:t>Па́мятник</a:t>
            </a:r>
            <a:r>
              <a:rPr lang="ru-RU" b="1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000066"/>
                </a:solidFill>
                <a:latin typeface="Arial Black" pitchFamily="34" charset="0"/>
              </a:rPr>
              <a:t>Крыло́ву</a:t>
            </a:r>
            <a:r>
              <a:rPr lang="ru-RU" dirty="0">
                <a:solidFill>
                  <a:srgbClr val="000066"/>
                </a:solidFill>
                <a:latin typeface="Arial Black" pitchFamily="34" charset="0"/>
              </a:rPr>
              <a:t> был установлен в 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Санкт-Петербурге. Скульптор </a:t>
            </a:r>
            <a:r>
              <a:rPr lang="ru-RU" dirty="0" err="1" smtClean="0">
                <a:solidFill>
                  <a:srgbClr val="000066"/>
                </a:solidFill>
                <a:latin typeface="Arial Black" pitchFamily="34" charset="0"/>
              </a:rPr>
              <a:t>Клодт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0066"/>
                </a:solidFill>
                <a:latin typeface="Arial Black" pitchFamily="34" charset="0"/>
              </a:rPr>
              <a:t>установил бронзовую статую баснописца на гранитном пьедестале, украшенном бронзовыми изображениями лиц и 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животных — персонажей</a:t>
            </a:r>
            <a:r>
              <a:rPr lang="ru-RU" dirty="0">
                <a:solidFill>
                  <a:srgbClr val="000066"/>
                </a:solidFill>
                <a:latin typeface="Arial Black" pitchFamily="34" charset="0"/>
              </a:rPr>
              <a:t> 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басен</a:t>
            </a:r>
            <a:r>
              <a:rPr lang="ru-RU" dirty="0">
                <a:solidFill>
                  <a:srgbClr val="000066"/>
                </a:solidFill>
                <a:latin typeface="Arial Black" pitchFamily="34" charset="0"/>
              </a:rPr>
              <a:t> 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Крылова</a:t>
            </a:r>
            <a:endParaRPr lang="ru-RU" dirty="0">
              <a:solidFill>
                <a:srgbClr val="00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2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537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Admin</cp:lastModifiedBy>
  <cp:revision>16</cp:revision>
  <dcterms:created xsi:type="dcterms:W3CDTF">2013-11-02T07:50:24Z</dcterms:created>
  <dcterms:modified xsi:type="dcterms:W3CDTF">2014-10-15T15:44:27Z</dcterms:modified>
</cp:coreProperties>
</file>