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6" r:id="rId3"/>
    <p:sldId id="257" r:id="rId4"/>
    <p:sldId id="258" r:id="rId5"/>
    <p:sldId id="259" r:id="rId6"/>
    <p:sldId id="260" r:id="rId7"/>
    <p:sldId id="263" r:id="rId8"/>
    <p:sldId id="264" r:id="rId9"/>
    <p:sldId id="265" r:id="rId10"/>
    <p:sldId id="262" r:id="rId11"/>
    <p:sldId id="267" r:id="rId12"/>
    <p:sldId id="268" r:id="rId13"/>
    <p:sldId id="266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CC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F2721-8E8B-4FAE-AB32-3550259F1A06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585F4-002D-42E5-81C1-C56E626C96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9499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F2721-8E8B-4FAE-AB32-3550259F1A06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585F4-002D-42E5-81C1-C56E626C96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6710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F2721-8E8B-4FAE-AB32-3550259F1A06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585F4-002D-42E5-81C1-C56E626C96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2007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F2721-8E8B-4FAE-AB32-3550259F1A06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585F4-002D-42E5-81C1-C56E626C96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5984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F2721-8E8B-4FAE-AB32-3550259F1A06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585F4-002D-42E5-81C1-C56E626C96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84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F2721-8E8B-4FAE-AB32-3550259F1A06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585F4-002D-42E5-81C1-C56E626C96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7713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F2721-8E8B-4FAE-AB32-3550259F1A06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585F4-002D-42E5-81C1-C56E626C96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7498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F2721-8E8B-4FAE-AB32-3550259F1A06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585F4-002D-42E5-81C1-C56E626C96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9180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F2721-8E8B-4FAE-AB32-3550259F1A06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585F4-002D-42E5-81C1-C56E626C96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649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F2721-8E8B-4FAE-AB32-3550259F1A06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585F4-002D-42E5-81C1-C56E626C96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4987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F2721-8E8B-4FAE-AB32-3550259F1A06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585F4-002D-42E5-81C1-C56E626C96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0838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66FF">
            <a:alpha val="4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F2721-8E8B-4FAE-AB32-3550259F1A06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E585F4-002D-42E5-81C1-C56E626C96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0776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548680"/>
            <a:ext cx="60486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latin typeface="Arial Black" pitchFamily="34" charset="0"/>
              </a:rPr>
              <a:t>УРОК ЧТЕНИЯ </a:t>
            </a:r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1026" name="Picture 2" descr="http://family-child.ru/wp-content/uploads/2012/04/%D0%94%D0%BE%D1%88%D0%BA%D0%BE%D0%BB%D1%8C%D0%BD%D0%B8%D0%BA-%E2%80%94-%D0%BE%D1%81%D0%BE%D0%B1%D1%8B%D0%B9-%D1%87%D0%B8%D1%82%D0%B0%D1%82%D0%B5%D0%BB%D1%8C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700808"/>
            <a:ext cx="2952750" cy="348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59832" y="5733255"/>
            <a:ext cx="37254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latin typeface="Arial Black" pitchFamily="34" charset="0"/>
              </a:rPr>
              <a:t>2 класс</a:t>
            </a:r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999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4690" y="254508"/>
            <a:ext cx="890717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0066"/>
                </a:solidFill>
                <a:latin typeface="Arial Black" pitchFamily="34" charset="0"/>
              </a:rPr>
              <a:t>Небольшое произведение, написанное стихами или прозой, в котором высмеиваются недостатки людей – хитрость, жадность, глупость, </a:t>
            </a:r>
            <a:r>
              <a:rPr lang="ru-RU" sz="2000" dirty="0" smtClean="0">
                <a:solidFill>
                  <a:srgbClr val="000066"/>
                </a:solidFill>
                <a:latin typeface="Arial Black" pitchFamily="34" charset="0"/>
              </a:rPr>
              <a:t>лень. </a:t>
            </a:r>
            <a:r>
              <a:rPr lang="ru-RU" sz="2000" dirty="0">
                <a:solidFill>
                  <a:srgbClr val="000066"/>
                </a:solidFill>
                <a:latin typeface="Arial Black" pitchFamily="34" charset="0"/>
              </a:rPr>
              <a:t>В баснях обычно действуют животные, в которых мы легко узнаем людей и их пороки. Басня начинается или заканчивается моралью – выводом, поучением, в котором объясняется смысл басни</a:t>
            </a:r>
          </a:p>
        </p:txBody>
      </p:sp>
    </p:spTree>
    <p:extLst>
      <p:ext uri="{BB962C8B-B14F-4D97-AF65-F5344CB8AC3E}">
        <p14:creationId xmlns:p14="http://schemas.microsoft.com/office/powerpoint/2010/main" xmlns="" val="425588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solidFill>
                  <a:srgbClr val="000066"/>
                </a:solidFill>
                <a:latin typeface="Arial Black" pitchFamily="34" charset="0"/>
              </a:rPr>
              <a:t>Птица медленно плывёт,</a:t>
            </a:r>
            <a:r>
              <a:rPr lang="ru-RU" sz="2000" dirty="0" smtClean="0">
                <a:solidFill>
                  <a:srgbClr val="000066"/>
                </a:solidFill>
                <a:latin typeface="Arial Black" pitchFamily="34" charset="0"/>
              </a:rPr>
              <a:t/>
            </a:r>
            <a:br>
              <a:rPr lang="ru-RU" sz="2000" dirty="0" smtClean="0">
                <a:solidFill>
                  <a:srgbClr val="000066"/>
                </a:solidFill>
                <a:latin typeface="Arial Black" pitchFamily="34" charset="0"/>
              </a:rPr>
            </a:br>
            <a:r>
              <a:rPr lang="ru-RU" sz="2000" dirty="0">
                <a:solidFill>
                  <a:srgbClr val="000066"/>
                </a:solidFill>
                <a:latin typeface="Arial Black" pitchFamily="34" charset="0"/>
              </a:rPr>
              <a:t>Словно белый теплоход.</a:t>
            </a:r>
            <a:r>
              <a:rPr lang="ru-RU" sz="2000" dirty="0" smtClean="0">
                <a:solidFill>
                  <a:srgbClr val="000066"/>
                </a:solidFill>
                <a:latin typeface="Arial Black" pitchFamily="34" charset="0"/>
              </a:rPr>
              <a:t/>
            </a:r>
            <a:br>
              <a:rPr lang="ru-RU" sz="2000" dirty="0" smtClean="0">
                <a:solidFill>
                  <a:srgbClr val="000066"/>
                </a:solidFill>
                <a:latin typeface="Arial Black" pitchFamily="34" charset="0"/>
              </a:rPr>
            </a:br>
            <a:r>
              <a:rPr lang="ru-RU" sz="2000" dirty="0">
                <a:solidFill>
                  <a:srgbClr val="000066"/>
                </a:solidFill>
                <a:latin typeface="Arial Black" pitchFamily="34" charset="0"/>
              </a:rPr>
              <a:t>Горделива и красива,</a:t>
            </a:r>
            <a:r>
              <a:rPr lang="ru-RU" sz="2000" dirty="0" smtClean="0">
                <a:solidFill>
                  <a:srgbClr val="000066"/>
                </a:solidFill>
                <a:latin typeface="Arial Black" pitchFamily="34" charset="0"/>
              </a:rPr>
              <a:t/>
            </a:r>
            <a:br>
              <a:rPr lang="ru-RU" sz="2000" dirty="0" smtClean="0">
                <a:solidFill>
                  <a:srgbClr val="000066"/>
                </a:solidFill>
                <a:latin typeface="Arial Black" pitchFamily="34" charset="0"/>
              </a:rPr>
            </a:br>
            <a:r>
              <a:rPr lang="ru-RU" sz="2000" dirty="0">
                <a:solidFill>
                  <a:srgbClr val="000066"/>
                </a:solidFill>
                <a:latin typeface="Arial Black" pitchFamily="34" charset="0"/>
              </a:rPr>
              <a:t>Терпелива и </a:t>
            </a:r>
            <a:r>
              <a:rPr lang="ru-RU" sz="2000" dirty="0" smtClean="0">
                <a:solidFill>
                  <a:srgbClr val="000066"/>
                </a:solidFill>
                <a:latin typeface="Arial Black" pitchFamily="34" charset="0"/>
              </a:rPr>
              <a:t>пуглива</a:t>
            </a:r>
            <a:endParaRPr lang="ru-RU" sz="2000" dirty="0">
              <a:solidFill>
                <a:srgbClr val="000066"/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03848" y="2132856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solidFill>
                  <a:srgbClr val="000066"/>
                </a:solidFill>
                <a:latin typeface="Arial Black" pitchFamily="34" charset="0"/>
              </a:rPr>
              <a:t>Полосатая злодейка</a:t>
            </a:r>
            <a:r>
              <a:rPr lang="ru-RU" sz="2000" dirty="0" smtClean="0">
                <a:solidFill>
                  <a:srgbClr val="000066"/>
                </a:solidFill>
                <a:latin typeface="Arial Black" pitchFamily="34" charset="0"/>
              </a:rPr>
              <a:t/>
            </a:r>
            <a:br>
              <a:rPr lang="ru-RU" sz="2000" dirty="0" smtClean="0">
                <a:solidFill>
                  <a:srgbClr val="000066"/>
                </a:solidFill>
                <a:latin typeface="Arial Black" pitchFamily="34" charset="0"/>
              </a:rPr>
            </a:br>
            <a:r>
              <a:rPr lang="ru-RU" sz="2000" dirty="0">
                <a:solidFill>
                  <a:srgbClr val="000066"/>
                </a:solidFill>
                <a:latin typeface="Arial Black" pitchFamily="34" charset="0"/>
              </a:rPr>
              <a:t>Съест любого малыша:</a:t>
            </a:r>
            <a:r>
              <a:rPr lang="ru-RU" sz="2000" dirty="0" smtClean="0">
                <a:solidFill>
                  <a:srgbClr val="000066"/>
                </a:solidFill>
                <a:latin typeface="Arial Black" pitchFamily="34" charset="0"/>
              </a:rPr>
              <a:t/>
            </a:r>
            <a:br>
              <a:rPr lang="ru-RU" sz="2000" dirty="0" smtClean="0">
                <a:solidFill>
                  <a:srgbClr val="000066"/>
                </a:solidFill>
                <a:latin typeface="Arial Black" pitchFamily="34" charset="0"/>
              </a:rPr>
            </a:br>
            <a:r>
              <a:rPr lang="ru-RU" sz="2000" dirty="0">
                <a:solidFill>
                  <a:srgbClr val="000066"/>
                </a:solidFill>
                <a:latin typeface="Arial Black" pitchFamily="34" charset="0"/>
              </a:rPr>
              <a:t>Пескаря, плотву, уклейку,</a:t>
            </a:r>
            <a:r>
              <a:rPr lang="ru-RU" sz="2000" dirty="0" smtClean="0">
                <a:solidFill>
                  <a:srgbClr val="000066"/>
                </a:solidFill>
                <a:latin typeface="Arial Black" pitchFamily="34" charset="0"/>
              </a:rPr>
              <a:t/>
            </a:r>
            <a:br>
              <a:rPr lang="ru-RU" sz="2000" dirty="0" smtClean="0">
                <a:solidFill>
                  <a:srgbClr val="000066"/>
                </a:solidFill>
                <a:latin typeface="Arial Black" pitchFamily="34" charset="0"/>
              </a:rPr>
            </a:br>
            <a:r>
              <a:rPr lang="ru-RU" sz="2000" dirty="0">
                <a:solidFill>
                  <a:srgbClr val="000066"/>
                </a:solidFill>
                <a:latin typeface="Arial Black" pitchFamily="34" charset="0"/>
              </a:rPr>
              <a:t>Не проглотит лишь </a:t>
            </a:r>
            <a:r>
              <a:rPr lang="ru-RU" sz="2000" dirty="0" smtClean="0">
                <a:solidFill>
                  <a:srgbClr val="000066"/>
                </a:solidFill>
                <a:latin typeface="Arial Black" pitchFamily="34" charset="0"/>
              </a:rPr>
              <a:t>ерша</a:t>
            </a:r>
            <a:endParaRPr lang="ru-RU" sz="2000" dirty="0">
              <a:solidFill>
                <a:srgbClr val="000066"/>
              </a:solidFill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5067" y="4221088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Arial Black" pitchFamily="34" charset="0"/>
              </a:rPr>
              <a:t>Все движутся вперёд, </a:t>
            </a:r>
          </a:p>
          <a:p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Arial Black" pitchFamily="34" charset="0"/>
              </a:rPr>
              <a:t>А он наоборот. </a:t>
            </a:r>
          </a:p>
          <a:p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Arial Black" pitchFamily="34" charset="0"/>
              </a:rPr>
              <a:t>Он может два часа подряд Всё время пятиться назад</a:t>
            </a:r>
            <a:endParaRPr lang="ru-RU" sz="2000" dirty="0">
              <a:solidFill>
                <a:srgbClr val="000066"/>
              </a:solidFill>
              <a:latin typeface="Arial Black" pitchFamily="34" charset="0"/>
            </a:endParaRPr>
          </a:p>
        </p:txBody>
      </p:sp>
      <p:pic>
        <p:nvPicPr>
          <p:cNvPr id="2051" name="Picture 3" descr="http://planets-ua.com/images/rak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167579"/>
            <a:ext cx="2070745" cy="15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http://www.stihi.ru/photos/lebedandsw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83740"/>
            <a:ext cx="2149649" cy="1498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http://vurd.name/wp-content/uploads/2009/07/hauk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2815" y="2038491"/>
            <a:ext cx="2268252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61884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32656"/>
            <a:ext cx="61926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0066"/>
                </a:solidFill>
                <a:latin typeface="Arial Black" pitchFamily="34" charset="0"/>
              </a:rPr>
              <a:t>Лебедь, щука и рак</a:t>
            </a:r>
            <a:endParaRPr lang="ru-RU" sz="4000" dirty="0">
              <a:solidFill>
                <a:srgbClr val="000066"/>
              </a:solidFill>
              <a:latin typeface="Arial Black" pitchFamily="34" charset="0"/>
            </a:endParaRPr>
          </a:p>
        </p:txBody>
      </p:sp>
      <p:pic>
        <p:nvPicPr>
          <p:cNvPr id="3074" name="Picture 2" descr="http://www.stihi.ru/pics/2012/01/01/9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193387"/>
            <a:ext cx="3916139" cy="543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1214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332656"/>
            <a:ext cx="63049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0066"/>
                </a:solidFill>
                <a:latin typeface="Arial Black" pitchFamily="34" charset="0"/>
              </a:rPr>
              <a:t>Что общего у всех этих животных?</a:t>
            </a:r>
            <a:endParaRPr lang="ru-RU" sz="2400" dirty="0">
              <a:solidFill>
                <a:srgbClr val="000066"/>
              </a:solidFill>
              <a:latin typeface="Arial Black" pitchFamily="34" charset="0"/>
            </a:endParaRPr>
          </a:p>
        </p:txBody>
      </p:sp>
      <p:pic>
        <p:nvPicPr>
          <p:cNvPr id="3" name="Рисунок 2" descr="Lebed_Rak_shu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3363428" cy="2736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0a05b6a608dd127bd34adb520b9db62e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080710"/>
            <a:ext cx="3438326" cy="2736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1260964584_1260857057_4434b9226c9fcb81181d55ed08118ff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501008"/>
            <a:ext cx="3395663" cy="271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757984" y="6230139"/>
            <a:ext cx="39950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0066"/>
                </a:solidFill>
                <a:latin typeface="Arial Black" pitchFamily="34" charset="0"/>
              </a:rPr>
              <a:t>Чем они отличаются?</a:t>
            </a:r>
            <a:endParaRPr lang="ru-RU" sz="2400" dirty="0">
              <a:solidFill>
                <a:srgbClr val="000066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2289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724827"/>
            <a:ext cx="27363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srgbClr val="000066"/>
                </a:solidFill>
                <a:latin typeface="Arial Black" pitchFamily="34" charset="0"/>
              </a:rPr>
              <a:t>со|гла|сье</a:t>
            </a:r>
            <a:endParaRPr lang="ru-RU" sz="2400" dirty="0" smtClean="0">
              <a:solidFill>
                <a:srgbClr val="000066"/>
              </a:solidFill>
              <a:latin typeface="Arial Black" pitchFamily="34" charset="0"/>
            </a:endParaRPr>
          </a:p>
          <a:p>
            <a:r>
              <a:rPr lang="ru-RU" sz="2400" dirty="0" smtClean="0">
                <a:solidFill>
                  <a:srgbClr val="000066"/>
                </a:solidFill>
                <a:latin typeface="Arial Black" pitchFamily="34" charset="0"/>
              </a:rPr>
              <a:t> </a:t>
            </a:r>
          </a:p>
          <a:p>
            <a:r>
              <a:rPr lang="ru-RU" sz="2400" dirty="0" smtClean="0">
                <a:solidFill>
                  <a:srgbClr val="000066"/>
                </a:solidFill>
                <a:latin typeface="Arial Black" pitchFamily="34" charset="0"/>
              </a:rPr>
              <a:t>лад </a:t>
            </a:r>
          </a:p>
          <a:p>
            <a:endParaRPr lang="ru-RU" sz="2400" dirty="0" smtClean="0">
              <a:solidFill>
                <a:srgbClr val="000066"/>
              </a:solidFill>
              <a:latin typeface="Arial Black" pitchFamily="34" charset="0"/>
            </a:endParaRPr>
          </a:p>
          <a:p>
            <a:r>
              <a:rPr lang="ru-RU" sz="2400" dirty="0" smtClean="0">
                <a:solidFill>
                  <a:srgbClr val="000066"/>
                </a:solidFill>
                <a:latin typeface="Arial Black" pitchFamily="34" charset="0"/>
              </a:rPr>
              <a:t>мука </a:t>
            </a:r>
          </a:p>
          <a:p>
            <a:endParaRPr lang="ru-RU" sz="2400" dirty="0" smtClean="0">
              <a:solidFill>
                <a:srgbClr val="000066"/>
              </a:solidFill>
              <a:latin typeface="Arial Black" pitchFamily="34" charset="0"/>
            </a:endParaRPr>
          </a:p>
          <a:p>
            <a:r>
              <a:rPr lang="ru-RU" sz="2400" dirty="0" err="1" smtClean="0">
                <a:solidFill>
                  <a:srgbClr val="000066"/>
                </a:solidFill>
                <a:latin typeface="Arial Black" pitchFamily="34" charset="0"/>
              </a:rPr>
              <a:t>по|кла|жа</a:t>
            </a:r>
            <a:r>
              <a:rPr lang="ru-RU" sz="2400" dirty="0" smtClean="0">
                <a:solidFill>
                  <a:srgbClr val="000066"/>
                </a:solidFill>
                <a:latin typeface="Arial Black" pitchFamily="34" charset="0"/>
              </a:rPr>
              <a:t> </a:t>
            </a:r>
          </a:p>
          <a:p>
            <a:endParaRPr lang="ru-RU" sz="2400" dirty="0" smtClean="0">
              <a:solidFill>
                <a:srgbClr val="000066"/>
              </a:solidFill>
              <a:latin typeface="Arial Black" pitchFamily="34" charset="0"/>
            </a:endParaRPr>
          </a:p>
          <a:p>
            <a:r>
              <a:rPr lang="ru-RU" sz="2400" dirty="0" smtClean="0">
                <a:solidFill>
                  <a:srgbClr val="000066"/>
                </a:solidFill>
                <a:latin typeface="Arial Black" pitchFamily="34" charset="0"/>
              </a:rPr>
              <a:t>воз </a:t>
            </a:r>
          </a:p>
          <a:p>
            <a:endParaRPr lang="ru-RU" sz="2400" dirty="0" smtClean="0">
              <a:solidFill>
                <a:srgbClr val="000066"/>
              </a:solidFill>
              <a:latin typeface="Arial Black" pitchFamily="34" charset="0"/>
            </a:endParaRPr>
          </a:p>
          <a:p>
            <a:r>
              <a:rPr lang="ru-RU" sz="2400" dirty="0" err="1" smtClean="0">
                <a:solidFill>
                  <a:srgbClr val="000066"/>
                </a:solidFill>
                <a:latin typeface="Arial Black" pitchFamily="34" charset="0"/>
              </a:rPr>
              <a:t>впряг|лись</a:t>
            </a:r>
            <a:endParaRPr lang="ru-RU" sz="2400" dirty="0" smtClean="0">
              <a:solidFill>
                <a:srgbClr val="000066"/>
              </a:solidFill>
              <a:latin typeface="Arial Black" pitchFamily="34" charset="0"/>
            </a:endParaRPr>
          </a:p>
          <a:p>
            <a:r>
              <a:rPr lang="ru-RU" sz="2400" dirty="0" smtClean="0">
                <a:solidFill>
                  <a:srgbClr val="000066"/>
                </a:solidFill>
                <a:latin typeface="Arial Black" pitchFamily="34" charset="0"/>
              </a:rPr>
              <a:t> </a:t>
            </a:r>
          </a:p>
          <a:p>
            <a:r>
              <a:rPr lang="ru-RU" sz="2400" dirty="0" err="1" smtClean="0">
                <a:solidFill>
                  <a:srgbClr val="000066"/>
                </a:solidFill>
                <a:latin typeface="Arial Black" pitchFamily="34" charset="0"/>
              </a:rPr>
              <a:t>пя|тит|ся</a:t>
            </a:r>
            <a:endParaRPr lang="ru-RU" sz="2400" dirty="0" smtClean="0">
              <a:solidFill>
                <a:srgbClr val="000066"/>
              </a:solidFill>
              <a:latin typeface="Arial Black" pitchFamily="34" charset="0"/>
            </a:endParaRPr>
          </a:p>
          <a:p>
            <a:r>
              <a:rPr lang="ru-RU" sz="2400" dirty="0" smtClean="0">
                <a:solidFill>
                  <a:srgbClr val="000066"/>
                </a:solidFill>
                <a:latin typeface="Arial Black" pitchFamily="34" charset="0"/>
              </a:rPr>
              <a:t> </a:t>
            </a:r>
          </a:p>
          <a:p>
            <a:r>
              <a:rPr lang="ru-RU" sz="2400" dirty="0" err="1" smtClean="0">
                <a:solidFill>
                  <a:srgbClr val="000066"/>
                </a:solidFill>
                <a:latin typeface="Arial Black" pitchFamily="34" charset="0"/>
              </a:rPr>
              <a:t>су|дить</a:t>
            </a:r>
            <a:endParaRPr lang="ru-RU" sz="2400" dirty="0">
              <a:solidFill>
                <a:srgbClr val="000066"/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31840" y="0"/>
            <a:ext cx="35283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0066"/>
                </a:solidFill>
                <a:latin typeface="Arial Black" pitchFamily="34" charset="0"/>
              </a:rPr>
              <a:t>Словарик</a:t>
            </a:r>
            <a:endParaRPr lang="ru-RU" sz="4000" dirty="0">
              <a:solidFill>
                <a:srgbClr val="000066"/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55776" y="707886"/>
            <a:ext cx="64807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0066"/>
                </a:solidFill>
                <a:latin typeface="Arial Black" pitchFamily="34" charset="0"/>
              </a:rPr>
              <a:t>– </a:t>
            </a:r>
            <a:r>
              <a:rPr lang="ru-RU" sz="2400" dirty="0">
                <a:solidFill>
                  <a:srgbClr val="000066"/>
                </a:solidFill>
                <a:latin typeface="Arial Black" pitchFamily="34" charset="0"/>
              </a:rPr>
              <a:t>все вместе, едино, как одно </a:t>
            </a:r>
            <a:r>
              <a:rPr lang="ru-RU" sz="2400" dirty="0" smtClean="0">
                <a:solidFill>
                  <a:srgbClr val="000066"/>
                </a:solidFill>
                <a:latin typeface="Arial Black" pitchFamily="34" charset="0"/>
              </a:rPr>
              <a:t>целое</a:t>
            </a:r>
          </a:p>
          <a:p>
            <a:endParaRPr lang="ru-RU" sz="2400" dirty="0">
              <a:solidFill>
                <a:srgbClr val="000066"/>
              </a:solidFill>
              <a:latin typeface="Arial Black" pitchFamily="34" charset="0"/>
            </a:endParaRPr>
          </a:p>
          <a:p>
            <a:r>
              <a:rPr lang="ru-RU" sz="2400" dirty="0" smtClean="0">
                <a:solidFill>
                  <a:srgbClr val="000066"/>
                </a:solidFill>
                <a:latin typeface="Arial Black" pitchFamily="34" charset="0"/>
              </a:rPr>
              <a:t>– </a:t>
            </a:r>
            <a:r>
              <a:rPr lang="ru-RU" sz="2400" dirty="0">
                <a:solidFill>
                  <a:srgbClr val="000066"/>
                </a:solidFill>
                <a:latin typeface="Arial Black" pitchFamily="34" charset="0"/>
              </a:rPr>
              <a:t>порядок, согласие.</a:t>
            </a:r>
          </a:p>
          <a:p>
            <a:endParaRPr lang="ru-RU" sz="2400" dirty="0" smtClean="0">
              <a:solidFill>
                <a:srgbClr val="000066"/>
              </a:solidFill>
              <a:latin typeface="Arial Black" pitchFamily="34" charset="0"/>
            </a:endParaRPr>
          </a:p>
          <a:p>
            <a:r>
              <a:rPr lang="ru-RU" sz="2400" dirty="0" smtClean="0">
                <a:solidFill>
                  <a:srgbClr val="000066"/>
                </a:solidFill>
                <a:latin typeface="Arial Black" pitchFamily="34" charset="0"/>
              </a:rPr>
              <a:t>– </a:t>
            </a:r>
            <a:r>
              <a:rPr lang="ru-RU" sz="2400" dirty="0">
                <a:solidFill>
                  <a:srgbClr val="000066"/>
                </a:solidFill>
                <a:latin typeface="Arial Black" pitchFamily="34" charset="0"/>
              </a:rPr>
              <a:t>сильное страдание, испытание.</a:t>
            </a:r>
          </a:p>
          <a:p>
            <a:endParaRPr lang="ru-RU" sz="2400" dirty="0" smtClean="0">
              <a:solidFill>
                <a:srgbClr val="000066"/>
              </a:solidFill>
              <a:latin typeface="Arial Black" pitchFamily="34" charset="0"/>
            </a:endParaRPr>
          </a:p>
          <a:p>
            <a:r>
              <a:rPr lang="ru-RU" sz="2400" dirty="0" smtClean="0">
                <a:solidFill>
                  <a:srgbClr val="000066"/>
                </a:solidFill>
                <a:latin typeface="Arial Black" pitchFamily="34" charset="0"/>
              </a:rPr>
              <a:t>– </a:t>
            </a:r>
            <a:r>
              <a:rPr lang="ru-RU" sz="2400" dirty="0">
                <a:solidFill>
                  <a:srgbClr val="000066"/>
                </a:solidFill>
                <a:latin typeface="Arial Black" pitchFamily="34" charset="0"/>
              </a:rPr>
              <a:t>уложенные для перевозки вещи</a:t>
            </a:r>
          </a:p>
          <a:p>
            <a:endParaRPr lang="ru-RU" sz="2400" dirty="0" smtClean="0">
              <a:solidFill>
                <a:srgbClr val="000066"/>
              </a:solidFill>
              <a:latin typeface="Arial Black" pitchFamily="34" charset="0"/>
            </a:endParaRPr>
          </a:p>
          <a:p>
            <a:r>
              <a:rPr lang="ru-RU" sz="2400" dirty="0" smtClean="0">
                <a:solidFill>
                  <a:srgbClr val="000066"/>
                </a:solidFill>
                <a:latin typeface="Arial Black" pitchFamily="34" charset="0"/>
              </a:rPr>
              <a:t>– </a:t>
            </a:r>
            <a:r>
              <a:rPr lang="ru-RU" sz="2400" dirty="0">
                <a:solidFill>
                  <a:srgbClr val="000066"/>
                </a:solidFill>
                <a:latin typeface="Arial Black" pitchFamily="34" charset="0"/>
              </a:rPr>
              <a:t>повозка с чем-то</a:t>
            </a:r>
          </a:p>
          <a:p>
            <a:endParaRPr lang="ru-RU" sz="2400" dirty="0" smtClean="0">
              <a:solidFill>
                <a:srgbClr val="000066"/>
              </a:solidFill>
              <a:latin typeface="Arial Black" pitchFamily="34" charset="0"/>
            </a:endParaRPr>
          </a:p>
          <a:p>
            <a:r>
              <a:rPr lang="ru-RU" sz="2400" dirty="0" smtClean="0">
                <a:solidFill>
                  <a:srgbClr val="000066"/>
                </a:solidFill>
                <a:latin typeface="Arial Black" pitchFamily="34" charset="0"/>
              </a:rPr>
              <a:t>– </a:t>
            </a:r>
            <a:r>
              <a:rPr lang="ru-RU" sz="2400" dirty="0">
                <a:solidFill>
                  <a:srgbClr val="000066"/>
                </a:solidFill>
                <a:latin typeface="Arial Black" pitchFamily="34" charset="0"/>
              </a:rPr>
              <a:t>упряжью соединиться с повозкой</a:t>
            </a:r>
          </a:p>
          <a:p>
            <a:endParaRPr lang="ru-RU" sz="2400" dirty="0" smtClean="0">
              <a:solidFill>
                <a:srgbClr val="000066"/>
              </a:solidFill>
              <a:latin typeface="Arial Black" pitchFamily="34" charset="0"/>
            </a:endParaRPr>
          </a:p>
          <a:p>
            <a:r>
              <a:rPr lang="ru-RU" sz="2400" dirty="0" smtClean="0">
                <a:solidFill>
                  <a:srgbClr val="000066"/>
                </a:solidFill>
                <a:latin typeface="Arial Black" pitchFamily="34" charset="0"/>
              </a:rPr>
              <a:t>– </a:t>
            </a:r>
            <a:r>
              <a:rPr lang="ru-RU" sz="2400" dirty="0">
                <a:solidFill>
                  <a:srgbClr val="000066"/>
                </a:solidFill>
                <a:latin typeface="Arial Black" pitchFamily="34" charset="0"/>
              </a:rPr>
              <a:t>двигаться назад</a:t>
            </a:r>
          </a:p>
          <a:p>
            <a:endParaRPr lang="ru-RU" sz="2400" dirty="0" smtClean="0">
              <a:solidFill>
                <a:srgbClr val="000066"/>
              </a:solidFill>
              <a:latin typeface="Arial Black" pitchFamily="34" charset="0"/>
            </a:endParaRPr>
          </a:p>
          <a:p>
            <a:r>
              <a:rPr lang="ru-RU" sz="2400" dirty="0" smtClean="0">
                <a:solidFill>
                  <a:srgbClr val="000066"/>
                </a:solidFill>
                <a:latin typeface="Arial Black" pitchFamily="34" charset="0"/>
              </a:rPr>
              <a:t>– </a:t>
            </a:r>
            <a:r>
              <a:rPr lang="ru-RU" sz="2400" dirty="0">
                <a:solidFill>
                  <a:srgbClr val="000066"/>
                </a:solidFill>
                <a:latin typeface="Arial Black" pitchFamily="34" charset="0"/>
              </a:rPr>
              <a:t>высказывать своё мнение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84706" y="740559"/>
            <a:ext cx="6451789" cy="504351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9377" y="1556792"/>
            <a:ext cx="1830335" cy="504351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584705" y="1397310"/>
            <a:ext cx="6451789" cy="504351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49376" y="2227577"/>
            <a:ext cx="1830335" cy="504351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584707" y="2196455"/>
            <a:ext cx="6451789" cy="504351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2884328"/>
            <a:ext cx="1830335" cy="504351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542740" y="3019690"/>
            <a:ext cx="6451789" cy="504351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512" y="3541079"/>
            <a:ext cx="1830335" cy="504351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542739" y="3676441"/>
            <a:ext cx="6451789" cy="504351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14465" y="4437112"/>
            <a:ext cx="1909263" cy="504351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581755" y="4442839"/>
            <a:ext cx="6451789" cy="504351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78945" y="5113370"/>
            <a:ext cx="1909263" cy="504351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535182" y="5137937"/>
            <a:ext cx="6451789" cy="504351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79512" y="5852787"/>
            <a:ext cx="1909263" cy="504351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532005" y="5852787"/>
            <a:ext cx="6451789" cy="504351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8241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75656" y="332656"/>
            <a:ext cx="71176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u="sng" dirty="0" smtClean="0">
                <a:solidFill>
                  <a:srgbClr val="C00000"/>
                </a:solidFill>
                <a:latin typeface="Arial Black" pitchFamily="34" charset="0"/>
              </a:rPr>
              <a:t>Ответьте на вопросы словами из басни</a:t>
            </a:r>
            <a:endParaRPr lang="ru-RU" sz="2400" u="sng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980728"/>
            <a:ext cx="87129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0066"/>
                </a:solidFill>
                <a:latin typeface="Arial Black" pitchFamily="34" charset="0"/>
              </a:rPr>
              <a:t>Что однажды задумали сделать Лебедь, Щука и Рак?</a:t>
            </a:r>
          </a:p>
          <a:p>
            <a:pPr algn="just"/>
            <a:endParaRPr lang="ru-RU" sz="2400" dirty="0" smtClean="0">
              <a:solidFill>
                <a:srgbClr val="000066"/>
              </a:solidFill>
              <a:latin typeface="Arial Black" pitchFamily="34" charset="0"/>
            </a:endParaRPr>
          </a:p>
          <a:p>
            <a:pPr algn="just"/>
            <a:r>
              <a:rPr lang="ru-RU" sz="2400" dirty="0" smtClean="0">
                <a:solidFill>
                  <a:srgbClr val="000066"/>
                </a:solidFill>
                <a:latin typeface="Arial Black" pitchFamily="34" charset="0"/>
              </a:rPr>
              <a:t>Как они старались выполнить работу?</a:t>
            </a:r>
          </a:p>
          <a:p>
            <a:pPr algn="just"/>
            <a:endParaRPr lang="ru-RU" sz="2400" dirty="0" smtClean="0">
              <a:solidFill>
                <a:srgbClr val="000066"/>
              </a:solidFill>
              <a:latin typeface="Arial Black" pitchFamily="34" charset="0"/>
            </a:endParaRPr>
          </a:p>
          <a:p>
            <a:pPr algn="just"/>
            <a:r>
              <a:rPr lang="ru-RU" sz="2400" dirty="0" smtClean="0">
                <a:solidFill>
                  <a:srgbClr val="000066"/>
                </a:solidFill>
                <a:latin typeface="Arial Black" pitchFamily="34" charset="0"/>
              </a:rPr>
              <a:t>Получилась ли их затея?</a:t>
            </a:r>
          </a:p>
          <a:p>
            <a:pPr algn="just"/>
            <a:endParaRPr lang="ru-RU" sz="2400" dirty="0" smtClean="0">
              <a:solidFill>
                <a:srgbClr val="000066"/>
              </a:solidFill>
              <a:latin typeface="Arial Black" pitchFamily="34" charset="0"/>
            </a:endParaRPr>
          </a:p>
          <a:p>
            <a:pPr algn="just"/>
            <a:r>
              <a:rPr lang="ru-RU" sz="2400" dirty="0" smtClean="0">
                <a:solidFill>
                  <a:srgbClr val="000066"/>
                </a:solidFill>
                <a:latin typeface="Arial Black" pitchFamily="34" charset="0"/>
              </a:rPr>
              <a:t>Найдите слова, которые помогут увидеть образ каждого героя.</a:t>
            </a:r>
          </a:p>
          <a:p>
            <a:pPr algn="just"/>
            <a:endParaRPr lang="ru-RU" sz="2400" dirty="0" smtClean="0">
              <a:solidFill>
                <a:srgbClr val="000066"/>
              </a:solidFill>
              <a:latin typeface="Arial Black" pitchFamily="34" charset="0"/>
            </a:endParaRPr>
          </a:p>
          <a:p>
            <a:pPr algn="just"/>
            <a:r>
              <a:rPr lang="ru-RU" sz="2400" dirty="0" smtClean="0">
                <a:solidFill>
                  <a:srgbClr val="000066"/>
                </a:solidFill>
                <a:latin typeface="Arial Black" pitchFamily="34" charset="0"/>
              </a:rPr>
              <a:t>Какие слова в басне подсказывают, что воз можно было бы свезти?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0451" y="2060848"/>
            <a:ext cx="7027853" cy="504351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80451" y="2852936"/>
            <a:ext cx="7027853" cy="504351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80451" y="3573016"/>
            <a:ext cx="8612029" cy="72008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09712" y="4725144"/>
            <a:ext cx="8582768" cy="779899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1496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s019.radikal.ru/i624/1211/61/8d0e6838165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836712"/>
            <a:ext cx="4029075" cy="281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33671"/>
            <a:ext cx="8892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  <a:latin typeface="Arial Black" pitchFamily="34" charset="0"/>
              </a:rPr>
              <a:t>Случайно ли подобрал И.А. Крылов именно этих героев?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83968" y="1043702"/>
            <a:ext cx="45365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C00000"/>
                </a:solidFill>
                <a:latin typeface="Arial Black" pitchFamily="34" charset="0"/>
              </a:rPr>
              <a:t>Какие слова помогают увидеть образ каждого героя?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3708343"/>
            <a:ext cx="64624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«</a:t>
            </a:r>
            <a:r>
              <a:rPr lang="ru-RU" sz="2400" dirty="0">
                <a:solidFill>
                  <a:srgbClr val="000066"/>
                </a:solidFill>
                <a:latin typeface="Arial Black" pitchFamily="34" charset="0"/>
              </a:rPr>
              <a:t>Лебедь рвётся в облака» – он стремительный, упрямый, быстрый</a:t>
            </a:r>
          </a:p>
          <a:p>
            <a:pPr algn="just"/>
            <a:r>
              <a:rPr lang="ru-RU" sz="2400" dirty="0">
                <a:solidFill>
                  <a:srgbClr val="000066"/>
                </a:solidFill>
                <a:latin typeface="Arial Black" pitchFamily="34" charset="0"/>
              </a:rPr>
              <a:t>«Рак пятится назад» – неповоротливый, нерасторопный, идёт назад</a:t>
            </a:r>
          </a:p>
          <a:p>
            <a:pPr algn="just"/>
            <a:r>
              <a:rPr lang="ru-RU" sz="2400" dirty="0">
                <a:solidFill>
                  <a:srgbClr val="000066"/>
                </a:solidFill>
                <a:latin typeface="Arial Black" pitchFamily="34" charset="0"/>
              </a:rPr>
              <a:t>«Щука тянет в воду» – упрямая, только своё дело знает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56585" y="4576979"/>
            <a:ext cx="6451789" cy="104642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648060" y="5593550"/>
            <a:ext cx="6451789" cy="104642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83968" y="2492896"/>
            <a:ext cx="47525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  <a:latin typeface="Arial Black" pitchFamily="34" charset="0"/>
              </a:rPr>
              <a:t>Что главного они не </a:t>
            </a:r>
            <a:r>
              <a:rPr lang="ru-RU" sz="2400" dirty="0" smtClean="0">
                <a:solidFill>
                  <a:srgbClr val="C00000"/>
                </a:solidFill>
                <a:latin typeface="Arial Black" pitchFamily="34" charset="0"/>
              </a:rPr>
              <a:t>сделали?</a:t>
            </a:r>
            <a:endParaRPr lang="ru-RU" sz="2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56585" y="5623399"/>
            <a:ext cx="72993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0066"/>
                </a:solidFill>
                <a:latin typeface="Arial Black" pitchFamily="34" charset="0"/>
              </a:rPr>
              <a:t>не </a:t>
            </a:r>
            <a:r>
              <a:rPr lang="ru-RU" sz="2400" dirty="0">
                <a:solidFill>
                  <a:srgbClr val="000066"/>
                </a:solidFill>
                <a:latin typeface="Arial Black" pitchFamily="34" charset="0"/>
              </a:rPr>
              <a:t>пригласили на помощь кого-то более </a:t>
            </a:r>
            <a:r>
              <a:rPr lang="ru-RU" sz="2400" dirty="0" smtClean="0">
                <a:solidFill>
                  <a:srgbClr val="000066"/>
                </a:solidFill>
                <a:latin typeface="Arial Black" pitchFamily="34" charset="0"/>
              </a:rPr>
              <a:t>сильного</a:t>
            </a:r>
            <a:endParaRPr lang="ru-RU" sz="2400" dirty="0">
              <a:solidFill>
                <a:srgbClr val="000066"/>
              </a:solidFill>
              <a:latin typeface="Arial Black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24772" y="4643503"/>
            <a:ext cx="30893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ru-RU" sz="2400" dirty="0">
                <a:solidFill>
                  <a:srgbClr val="000066"/>
                </a:solidFill>
                <a:latin typeface="Arial Black" pitchFamily="34" charset="0"/>
              </a:rPr>
              <a:t>не спели вместе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627063" y="5097800"/>
            <a:ext cx="72993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b="1" dirty="0">
                <a:solidFill>
                  <a:srgbClr val="000066"/>
                </a:solidFill>
                <a:latin typeface="Arial Black" pitchFamily="34" charset="0"/>
              </a:rPr>
              <a:t>не договорились, как будут действовать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17267" y="3766470"/>
            <a:ext cx="83431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  <a:latin typeface="Arial Black" pitchFamily="34" charset="0"/>
              </a:rPr>
              <a:t>Найдите главную часть басни – мораль</a:t>
            </a:r>
          </a:p>
        </p:txBody>
      </p:sp>
    </p:spTree>
    <p:extLst>
      <p:ext uri="{BB962C8B-B14F-4D97-AF65-F5344CB8AC3E}">
        <p14:creationId xmlns:p14="http://schemas.microsoft.com/office/powerpoint/2010/main" xmlns="" val="1788404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  <p:bldP spid="6" grpId="0" animBg="1"/>
      <p:bldP spid="6" grpId="1" animBg="1"/>
      <p:bldP spid="7" grpId="0" animBg="1"/>
      <p:bldP spid="7" grpId="1" animBg="1"/>
      <p:bldP spid="5" grpId="0"/>
      <p:bldP spid="8" grpId="0"/>
      <p:bldP spid="8" grpId="1"/>
      <p:bldP spid="9" grpId="0"/>
      <p:bldP spid="9" grpId="1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74080"/>
            <a:ext cx="74168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u="sng" dirty="0" smtClean="0">
                <a:solidFill>
                  <a:srgbClr val="C00000"/>
                </a:solidFill>
                <a:latin typeface="Arial Black" pitchFamily="34" charset="0"/>
              </a:rPr>
              <a:t>Определите, какая пословица  </a:t>
            </a:r>
            <a:r>
              <a:rPr lang="ru-RU" sz="3200" u="sng" dirty="0">
                <a:solidFill>
                  <a:srgbClr val="C00000"/>
                </a:solidFill>
                <a:latin typeface="Arial Black" pitchFamily="34" charset="0"/>
              </a:rPr>
              <a:t>соответствует </a:t>
            </a:r>
            <a:r>
              <a:rPr lang="ru-RU" sz="3200" u="sng" dirty="0" smtClean="0">
                <a:solidFill>
                  <a:srgbClr val="C00000"/>
                </a:solidFill>
                <a:latin typeface="Arial Black" pitchFamily="34" charset="0"/>
              </a:rPr>
              <a:t>басне</a:t>
            </a:r>
            <a:endParaRPr lang="ru-RU" sz="3200" u="sng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9248" y="4653136"/>
            <a:ext cx="86547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66"/>
                </a:solidFill>
                <a:latin typeface="Arial Black" pitchFamily="34" charset="0"/>
              </a:rPr>
              <a:t>Дружно </a:t>
            </a:r>
            <a:r>
              <a:rPr lang="ru-RU" sz="3600" b="1" dirty="0">
                <a:solidFill>
                  <a:srgbClr val="000066"/>
                </a:solidFill>
                <a:latin typeface="Arial Black" pitchFamily="34" charset="0"/>
              </a:rPr>
              <a:t>негрузно, а врозь – хоть </a:t>
            </a:r>
            <a:r>
              <a:rPr lang="ru-RU" sz="3600" b="1" dirty="0" smtClean="0">
                <a:solidFill>
                  <a:srgbClr val="000066"/>
                </a:solidFill>
                <a:latin typeface="Arial Black" pitchFamily="34" charset="0"/>
              </a:rPr>
              <a:t>брось.</a:t>
            </a:r>
            <a:endParaRPr lang="ru-RU" sz="3600" dirty="0">
              <a:solidFill>
                <a:srgbClr val="000066"/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235184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dirty="0">
                <a:solidFill>
                  <a:srgbClr val="000066"/>
                </a:solidFill>
                <a:latin typeface="Arial Black" pitchFamily="34" charset="0"/>
              </a:rPr>
              <a:t>Без труда не выловишь и рыбку из пруда.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89248" y="2996952"/>
            <a:ext cx="83815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dirty="0">
                <a:solidFill>
                  <a:srgbClr val="000066"/>
                </a:solidFill>
                <a:latin typeface="Arial Black" pitchFamily="34" charset="0"/>
              </a:rPr>
              <a:t>Много захочешь последнее потеряешь.</a:t>
            </a:r>
          </a:p>
        </p:txBody>
      </p:sp>
    </p:spTree>
    <p:extLst>
      <p:ext uri="{BB962C8B-B14F-4D97-AF65-F5344CB8AC3E}">
        <p14:creationId xmlns:p14="http://schemas.microsoft.com/office/powerpoint/2010/main" xmlns="" val="4116013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6632"/>
            <a:ext cx="874846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u="sng" dirty="0">
                <a:solidFill>
                  <a:srgbClr val="C00000"/>
                </a:solidFill>
                <a:latin typeface="Arial Black" pitchFamily="34" charset="0"/>
              </a:rPr>
              <a:t>Игра «Верно – Неверно</a:t>
            </a:r>
            <a:r>
              <a:rPr lang="ru-RU" sz="3200" u="sng" dirty="0" smtClean="0">
                <a:solidFill>
                  <a:srgbClr val="C00000"/>
                </a:solidFill>
                <a:latin typeface="Arial Black" pitchFamily="34" charset="0"/>
              </a:rPr>
              <a:t>»</a:t>
            </a:r>
          </a:p>
          <a:p>
            <a:pPr algn="ctr"/>
            <a:endParaRPr lang="ru-RU" sz="3200" u="sng" dirty="0">
              <a:solidFill>
                <a:srgbClr val="C00000"/>
              </a:solidFill>
              <a:latin typeface="Arial Black" pitchFamily="34" charset="0"/>
            </a:endParaRPr>
          </a:p>
          <a:p>
            <a:r>
              <a:rPr lang="ru-RU" sz="2400" dirty="0">
                <a:solidFill>
                  <a:srgbClr val="000066"/>
                </a:solidFill>
                <a:latin typeface="Arial Black" pitchFamily="34" charset="0"/>
              </a:rPr>
              <a:t>Верно ли, что басня о дружбе?</a:t>
            </a:r>
          </a:p>
          <a:p>
            <a:r>
              <a:rPr lang="ru-RU" sz="2400" dirty="0">
                <a:solidFill>
                  <a:srgbClr val="000066"/>
                </a:solidFill>
                <a:latin typeface="Arial Black" pitchFamily="34" charset="0"/>
              </a:rPr>
              <a:t>Верно ли, что Лебедь, Рак и Щука в воз впряглись?</a:t>
            </a:r>
          </a:p>
          <a:p>
            <a:r>
              <a:rPr lang="ru-RU" sz="2400" dirty="0">
                <a:solidFill>
                  <a:srgbClr val="000066"/>
                </a:solidFill>
                <a:latin typeface="Arial Black" pitchFamily="34" charset="0"/>
              </a:rPr>
              <a:t>Верно ли, что воз стал причиной их разлада?</a:t>
            </a:r>
          </a:p>
          <a:p>
            <a:r>
              <a:rPr lang="ru-RU" sz="2400" dirty="0">
                <a:solidFill>
                  <a:srgbClr val="000066"/>
                </a:solidFill>
                <a:latin typeface="Arial Black" pitchFamily="34" charset="0"/>
              </a:rPr>
              <a:t>Верно ли, что каждый из героев стремился достичь своей цели?</a:t>
            </a:r>
          </a:p>
          <a:p>
            <a:r>
              <a:rPr lang="ru-RU" sz="2400" dirty="0">
                <a:solidFill>
                  <a:srgbClr val="000066"/>
                </a:solidFill>
                <a:latin typeface="Arial Black" pitchFamily="34" charset="0"/>
              </a:rPr>
              <a:t>Верно ли, что старания героев басни были ненапрасными?</a:t>
            </a:r>
          </a:p>
          <a:p>
            <a:r>
              <a:rPr lang="ru-RU" sz="2400" dirty="0">
                <a:solidFill>
                  <a:srgbClr val="000066"/>
                </a:solidFill>
                <a:latin typeface="Arial Black" pitchFamily="34" charset="0"/>
              </a:rPr>
              <a:t>Верно ли, что И. Крылов своих героев наделил характерами людей?</a:t>
            </a:r>
          </a:p>
          <a:p>
            <a:r>
              <a:rPr lang="ru-RU" sz="2400" dirty="0">
                <a:solidFill>
                  <a:srgbClr val="000066"/>
                </a:solidFill>
                <a:latin typeface="Arial Black" pitchFamily="34" charset="0"/>
              </a:rPr>
              <a:t>Верно ли, что без согласья любое дело по плечу?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556792"/>
            <a:ext cx="8640960" cy="648072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2261497"/>
            <a:ext cx="8640960" cy="324036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2623254"/>
            <a:ext cx="8640960" cy="733738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3356992"/>
            <a:ext cx="8640960" cy="648072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3752" y="4077072"/>
            <a:ext cx="8640960" cy="72008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3260" y="4798380"/>
            <a:ext cx="8640960" cy="718852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155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116632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200" dirty="0">
                <a:solidFill>
                  <a:srgbClr val="C00000"/>
                </a:solidFill>
                <a:latin typeface="Arial Black" pitchFamily="34" charset="0"/>
              </a:rPr>
              <a:t>О чём стоит задуматься после чтения басни Ивана Андреевича Крылова?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9929" y="2996952"/>
            <a:ext cx="842493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200" dirty="0" smtClean="0">
                <a:solidFill>
                  <a:srgbClr val="000066"/>
                </a:solidFill>
                <a:latin typeface="Arial Black" pitchFamily="34" charset="0"/>
              </a:rPr>
              <a:t>В любом деле нужно действовать сообща и дружно</a:t>
            </a:r>
            <a:endParaRPr lang="ru-RU" sz="3200" dirty="0">
              <a:solidFill>
                <a:srgbClr val="000066"/>
              </a:solidFill>
              <a:latin typeface="Arial Black" pitchFamily="34" charset="0"/>
            </a:endParaRPr>
          </a:p>
        </p:txBody>
      </p:sp>
      <p:pic>
        <p:nvPicPr>
          <p:cNvPr id="7170" name="Picture 2" descr="http://krilov.velchel.ru/img/krilo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94809" y="188640"/>
            <a:ext cx="1914525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diafilmy.su/uploads/posts/2011-10/1318784864_p_003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4534"/>
          <a:stretch/>
        </p:blipFill>
        <p:spPr bwMode="auto">
          <a:xfrm>
            <a:off x="2365233" y="4074170"/>
            <a:ext cx="3932598" cy="253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50226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6695" y="1340768"/>
            <a:ext cx="87849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>
                <a:solidFill>
                  <a:srgbClr val="000066"/>
                </a:solidFill>
                <a:latin typeface="Arial Black" pitchFamily="34" charset="0"/>
              </a:rPr>
              <a:t>ра-ра-ра</a:t>
            </a:r>
            <a:r>
              <a:rPr lang="ru-RU" sz="3200" dirty="0">
                <a:solidFill>
                  <a:srgbClr val="000066"/>
                </a:solidFill>
                <a:latin typeface="Arial Black" pitchFamily="34" charset="0"/>
              </a:rPr>
              <a:t> – начинается </a:t>
            </a:r>
            <a:r>
              <a:rPr lang="ru-RU" sz="3200" dirty="0" smtClean="0">
                <a:solidFill>
                  <a:srgbClr val="000066"/>
                </a:solidFill>
                <a:latin typeface="Arial Black" pitchFamily="34" charset="0"/>
              </a:rPr>
              <a:t>игра</a:t>
            </a:r>
          </a:p>
          <a:p>
            <a:r>
              <a:rPr lang="ru-RU" sz="3200" dirty="0" smtClean="0">
                <a:solidFill>
                  <a:srgbClr val="000066"/>
                </a:solidFill>
                <a:latin typeface="Arial Black" pitchFamily="34" charset="0"/>
              </a:rPr>
              <a:t/>
            </a:r>
            <a:br>
              <a:rPr lang="ru-RU" sz="3200" dirty="0" smtClean="0">
                <a:solidFill>
                  <a:srgbClr val="000066"/>
                </a:solidFill>
                <a:latin typeface="Arial Black" pitchFamily="34" charset="0"/>
              </a:rPr>
            </a:br>
            <a:r>
              <a:rPr lang="ru-RU" sz="3200" dirty="0" err="1">
                <a:solidFill>
                  <a:srgbClr val="000066"/>
                </a:solidFill>
                <a:latin typeface="Arial Black" pitchFamily="34" charset="0"/>
              </a:rPr>
              <a:t>ры-ры-ры</a:t>
            </a:r>
            <a:r>
              <a:rPr lang="ru-RU" sz="3200" dirty="0">
                <a:solidFill>
                  <a:srgbClr val="000066"/>
                </a:solidFill>
                <a:latin typeface="Arial Black" pitchFamily="34" charset="0"/>
              </a:rPr>
              <a:t> – у нас в руках </a:t>
            </a:r>
            <a:r>
              <a:rPr lang="ru-RU" sz="3200" dirty="0" smtClean="0">
                <a:solidFill>
                  <a:srgbClr val="000066"/>
                </a:solidFill>
                <a:latin typeface="Arial Black" pitchFamily="34" charset="0"/>
              </a:rPr>
              <a:t>шары</a:t>
            </a:r>
          </a:p>
          <a:p>
            <a:r>
              <a:rPr lang="ru-RU" sz="3200" dirty="0" smtClean="0">
                <a:solidFill>
                  <a:srgbClr val="000066"/>
                </a:solidFill>
                <a:latin typeface="Arial Black" pitchFamily="34" charset="0"/>
              </a:rPr>
              <a:t/>
            </a:r>
            <a:br>
              <a:rPr lang="ru-RU" sz="3200" dirty="0" smtClean="0">
                <a:solidFill>
                  <a:srgbClr val="000066"/>
                </a:solidFill>
                <a:latin typeface="Arial Black" pitchFamily="34" charset="0"/>
              </a:rPr>
            </a:br>
            <a:r>
              <a:rPr lang="ru-RU" sz="3200" dirty="0" err="1">
                <a:solidFill>
                  <a:srgbClr val="000066"/>
                </a:solidFill>
                <a:latin typeface="Arial Black" pitchFamily="34" charset="0"/>
              </a:rPr>
              <a:t>ру-ру-ру</a:t>
            </a:r>
            <a:r>
              <a:rPr lang="ru-RU" sz="3200" dirty="0">
                <a:solidFill>
                  <a:srgbClr val="000066"/>
                </a:solidFill>
                <a:latin typeface="Arial Black" pitchFamily="34" charset="0"/>
              </a:rPr>
              <a:t> – бью рукою по </a:t>
            </a:r>
            <a:r>
              <a:rPr lang="ru-RU" sz="3200" dirty="0" smtClean="0">
                <a:solidFill>
                  <a:srgbClr val="000066"/>
                </a:solidFill>
                <a:latin typeface="Arial Black" pitchFamily="34" charset="0"/>
              </a:rPr>
              <a:t>шару</a:t>
            </a:r>
            <a:endParaRPr lang="ru-RU" sz="3200" dirty="0">
              <a:solidFill>
                <a:srgbClr val="000066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53472" y="95548"/>
            <a:ext cx="36027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u="sng" dirty="0" err="1" smtClean="0">
                <a:solidFill>
                  <a:srgbClr val="C00000"/>
                </a:solidFill>
                <a:latin typeface="Arial Black" pitchFamily="34" charset="0"/>
              </a:rPr>
              <a:t>Чистоговорки</a:t>
            </a:r>
            <a:r>
              <a:rPr lang="ru-RU" sz="3200" u="sng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endParaRPr lang="ru-RU" sz="3200" u="sng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6694" y="2348880"/>
            <a:ext cx="7461649" cy="72008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06695" y="3294324"/>
            <a:ext cx="7461649" cy="72008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8800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5776" y="1124744"/>
            <a:ext cx="38884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0066"/>
                </a:solidFill>
                <a:latin typeface="Arial Black" pitchFamily="34" charset="0"/>
              </a:rPr>
              <a:t>арка </a:t>
            </a:r>
            <a:r>
              <a:rPr lang="ru-RU" sz="3600" dirty="0" smtClean="0">
                <a:solidFill>
                  <a:srgbClr val="000066"/>
                </a:solidFill>
                <a:latin typeface="Arial Black" pitchFamily="34" charset="0"/>
              </a:rPr>
              <a:t>   </a:t>
            </a:r>
            <a:r>
              <a:rPr lang="ru-RU" sz="3600" dirty="0" err="1" smtClean="0">
                <a:solidFill>
                  <a:srgbClr val="000066"/>
                </a:solidFill>
                <a:latin typeface="Arial Black" pitchFamily="34" charset="0"/>
              </a:rPr>
              <a:t>арца</a:t>
            </a:r>
            <a:r>
              <a:rPr lang="ru-RU" sz="3600" dirty="0" smtClean="0">
                <a:solidFill>
                  <a:srgbClr val="000066"/>
                </a:solidFill>
                <a:latin typeface="Arial Black" pitchFamily="34" charset="0"/>
              </a:rPr>
              <a:t/>
            </a:r>
            <a:br>
              <a:rPr lang="ru-RU" sz="3600" dirty="0" smtClean="0">
                <a:solidFill>
                  <a:srgbClr val="000066"/>
                </a:solidFill>
                <a:latin typeface="Arial Black" pitchFamily="34" charset="0"/>
              </a:rPr>
            </a:br>
            <a:r>
              <a:rPr lang="ru-RU" sz="3600" dirty="0">
                <a:solidFill>
                  <a:srgbClr val="000066"/>
                </a:solidFill>
                <a:latin typeface="Arial Black" pitchFamily="34" charset="0"/>
              </a:rPr>
              <a:t>арта </a:t>
            </a:r>
            <a:r>
              <a:rPr lang="ru-RU" sz="3600" dirty="0" smtClean="0">
                <a:solidFill>
                  <a:srgbClr val="000066"/>
                </a:solidFill>
                <a:latin typeface="Arial Black" pitchFamily="34" charset="0"/>
              </a:rPr>
              <a:t>    </a:t>
            </a:r>
            <a:r>
              <a:rPr lang="ru-RU" sz="3600" dirty="0" err="1" smtClean="0">
                <a:solidFill>
                  <a:srgbClr val="000066"/>
                </a:solidFill>
                <a:latin typeface="Arial Black" pitchFamily="34" charset="0"/>
              </a:rPr>
              <a:t>арда</a:t>
            </a:r>
            <a:r>
              <a:rPr lang="ru-RU" sz="3600" dirty="0" smtClean="0">
                <a:solidFill>
                  <a:srgbClr val="000066"/>
                </a:solidFill>
                <a:latin typeface="Arial Black" pitchFamily="34" charset="0"/>
              </a:rPr>
              <a:t/>
            </a:r>
            <a:br>
              <a:rPr lang="ru-RU" sz="3600" dirty="0" smtClean="0">
                <a:solidFill>
                  <a:srgbClr val="000066"/>
                </a:solidFill>
                <a:latin typeface="Arial Black" pitchFamily="34" charset="0"/>
              </a:rPr>
            </a:br>
            <a:r>
              <a:rPr lang="ru-RU" sz="3600" dirty="0" err="1">
                <a:solidFill>
                  <a:srgbClr val="000066"/>
                </a:solidFill>
                <a:latin typeface="Arial Black" pitchFamily="34" charset="0"/>
              </a:rPr>
              <a:t>арла</a:t>
            </a:r>
            <a:r>
              <a:rPr lang="ru-RU" sz="3600" dirty="0">
                <a:solidFill>
                  <a:srgbClr val="000066"/>
                </a:solidFill>
                <a:latin typeface="Arial Black" pitchFamily="34" charset="0"/>
              </a:rPr>
              <a:t> </a:t>
            </a:r>
            <a:r>
              <a:rPr lang="ru-RU" sz="3600" dirty="0" smtClean="0">
                <a:solidFill>
                  <a:srgbClr val="000066"/>
                </a:solidFill>
                <a:latin typeface="Arial Black" pitchFamily="34" charset="0"/>
              </a:rPr>
              <a:t>    арча</a:t>
            </a:r>
            <a:br>
              <a:rPr lang="ru-RU" sz="3600" dirty="0" smtClean="0">
                <a:solidFill>
                  <a:srgbClr val="000066"/>
                </a:solidFill>
                <a:latin typeface="Arial Black" pitchFamily="34" charset="0"/>
              </a:rPr>
            </a:br>
            <a:r>
              <a:rPr lang="ru-RU" sz="3600" dirty="0" err="1">
                <a:solidFill>
                  <a:srgbClr val="000066"/>
                </a:solidFill>
                <a:latin typeface="Arial Black" pitchFamily="34" charset="0"/>
              </a:rPr>
              <a:t>арса</a:t>
            </a:r>
            <a:r>
              <a:rPr lang="ru-RU" sz="3600" dirty="0">
                <a:solidFill>
                  <a:srgbClr val="000066"/>
                </a:solidFill>
                <a:latin typeface="Arial Black" pitchFamily="34" charset="0"/>
              </a:rPr>
              <a:t> </a:t>
            </a:r>
            <a:r>
              <a:rPr lang="ru-RU" sz="3600" dirty="0" smtClean="0">
                <a:solidFill>
                  <a:srgbClr val="000066"/>
                </a:solidFill>
                <a:latin typeface="Arial Black" pitchFamily="34" charset="0"/>
              </a:rPr>
              <a:t>    </a:t>
            </a:r>
            <a:r>
              <a:rPr lang="ru-RU" sz="3600" dirty="0" err="1" smtClean="0">
                <a:solidFill>
                  <a:srgbClr val="000066"/>
                </a:solidFill>
                <a:latin typeface="Arial Black" pitchFamily="34" charset="0"/>
              </a:rPr>
              <a:t>аржа</a:t>
            </a:r>
            <a:endParaRPr lang="ru-RU" sz="3600" dirty="0">
              <a:solidFill>
                <a:srgbClr val="000066"/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95548"/>
            <a:ext cx="6624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u="sng" dirty="0" smtClean="0">
                <a:solidFill>
                  <a:srgbClr val="C00000"/>
                </a:solidFill>
                <a:latin typeface="Arial Black" pitchFamily="34" charset="0"/>
              </a:rPr>
              <a:t>Прочитай быстро и громко</a:t>
            </a:r>
            <a:endParaRPr lang="ru-RU" sz="3200" u="sng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3645024"/>
            <a:ext cx="6624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u="sng" dirty="0" smtClean="0">
                <a:solidFill>
                  <a:srgbClr val="C00000"/>
                </a:solidFill>
                <a:latin typeface="Arial Black" pitchFamily="34" charset="0"/>
              </a:rPr>
              <a:t>Прочитай на одном вдохе</a:t>
            </a:r>
            <a:endParaRPr lang="ru-RU" sz="3200" u="sng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23612" y="4903936"/>
            <a:ext cx="53848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000066"/>
                </a:solidFill>
                <a:latin typeface="Arial Black" pitchFamily="34" charset="0"/>
              </a:rPr>
              <a:t>БТМПВЧФКНШЛЖЗЦС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3655900"/>
            <a:ext cx="7461649" cy="193334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1021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772816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0066"/>
                </a:solidFill>
                <a:latin typeface="Arial Black" pitchFamily="34" charset="0"/>
              </a:rPr>
              <a:t>На </a:t>
            </a:r>
            <a:r>
              <a:rPr lang="ru-RU" sz="3200" dirty="0" smtClean="0">
                <a:solidFill>
                  <a:srgbClr val="000066"/>
                </a:solidFill>
                <a:latin typeface="Arial Black" pitchFamily="34" charset="0"/>
              </a:rPr>
              <a:t>горе </a:t>
            </a:r>
            <a:r>
              <a:rPr lang="ru-RU" sz="3200" dirty="0">
                <a:solidFill>
                  <a:srgbClr val="000066"/>
                </a:solidFill>
                <a:latin typeface="Arial Black" pitchFamily="34" charset="0"/>
              </a:rPr>
              <a:t>гогочут гуси, под горой огонь </a:t>
            </a:r>
            <a:r>
              <a:rPr lang="ru-RU" sz="3200" dirty="0" smtClean="0">
                <a:solidFill>
                  <a:srgbClr val="000066"/>
                </a:solidFill>
                <a:latin typeface="Arial Black" pitchFamily="34" charset="0"/>
              </a:rPr>
              <a:t>горит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55776" y="123363"/>
            <a:ext cx="35283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u="sng" dirty="0" smtClean="0">
                <a:solidFill>
                  <a:srgbClr val="C00000"/>
                </a:solidFill>
                <a:latin typeface="Arial Black" pitchFamily="34" charset="0"/>
              </a:rPr>
              <a:t>Скороговорка</a:t>
            </a:r>
            <a:endParaRPr lang="ru-RU" sz="3200" u="sng" dirty="0">
              <a:solidFill>
                <a:srgbClr val="C0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300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692696"/>
            <a:ext cx="86409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0066"/>
                </a:solidFill>
                <a:latin typeface="Arial Black" pitchFamily="34" charset="0"/>
              </a:rPr>
              <a:t>Следом за летом осень идёт</a:t>
            </a:r>
            <a:r>
              <a:rPr lang="ru-RU" sz="3200" dirty="0" smtClean="0">
                <a:solidFill>
                  <a:srgbClr val="000066"/>
                </a:solidFill>
                <a:latin typeface="Arial Black" pitchFamily="34" charset="0"/>
              </a:rPr>
              <a:t>,</a:t>
            </a:r>
          </a:p>
          <a:p>
            <a:r>
              <a:rPr lang="ru-RU" sz="3200" dirty="0" smtClean="0">
                <a:solidFill>
                  <a:srgbClr val="000066"/>
                </a:solidFill>
                <a:latin typeface="Arial Black" pitchFamily="34" charset="0"/>
              </a:rPr>
              <a:t/>
            </a:r>
            <a:br>
              <a:rPr lang="ru-RU" sz="3200" dirty="0" smtClean="0">
                <a:solidFill>
                  <a:srgbClr val="000066"/>
                </a:solidFill>
                <a:latin typeface="Arial Black" pitchFamily="34" charset="0"/>
              </a:rPr>
            </a:br>
            <a:r>
              <a:rPr lang="ru-RU" sz="3200" dirty="0">
                <a:solidFill>
                  <a:srgbClr val="000066"/>
                </a:solidFill>
                <a:latin typeface="Arial Black" pitchFamily="34" charset="0"/>
              </a:rPr>
              <a:t>Жёлтые песни ей ветер поёт</a:t>
            </a:r>
            <a:r>
              <a:rPr lang="ru-RU" sz="3200" dirty="0" smtClean="0">
                <a:solidFill>
                  <a:srgbClr val="000066"/>
                </a:solidFill>
                <a:latin typeface="Arial Black" pitchFamily="34" charset="0"/>
              </a:rPr>
              <a:t>.</a:t>
            </a:r>
          </a:p>
          <a:p>
            <a:r>
              <a:rPr lang="ru-RU" sz="3200" dirty="0" smtClean="0">
                <a:solidFill>
                  <a:srgbClr val="000066"/>
                </a:solidFill>
                <a:latin typeface="Arial Black" pitchFamily="34" charset="0"/>
              </a:rPr>
              <a:t/>
            </a:r>
            <a:br>
              <a:rPr lang="ru-RU" sz="3200" dirty="0" smtClean="0">
                <a:solidFill>
                  <a:srgbClr val="000066"/>
                </a:solidFill>
                <a:latin typeface="Arial Black" pitchFamily="34" charset="0"/>
              </a:rPr>
            </a:br>
            <a:r>
              <a:rPr lang="ru-RU" sz="3200" dirty="0">
                <a:solidFill>
                  <a:srgbClr val="000066"/>
                </a:solidFill>
                <a:latin typeface="Arial Black" pitchFamily="34" charset="0"/>
              </a:rPr>
              <a:t>Красную </a:t>
            </a:r>
            <a:r>
              <a:rPr lang="ru-RU" sz="3200" dirty="0" err="1">
                <a:solidFill>
                  <a:srgbClr val="000066"/>
                </a:solidFill>
                <a:latin typeface="Arial Black" pitchFamily="34" charset="0"/>
              </a:rPr>
              <a:t>пoд</a:t>
            </a:r>
            <a:r>
              <a:rPr lang="ru-RU" sz="3200" dirty="0">
                <a:solidFill>
                  <a:srgbClr val="000066"/>
                </a:solidFill>
                <a:latin typeface="Arial Black" pitchFamily="34" charset="0"/>
              </a:rPr>
              <a:t> ноги стелет листву</a:t>
            </a:r>
            <a:r>
              <a:rPr lang="ru-RU" sz="3200" dirty="0" smtClean="0">
                <a:solidFill>
                  <a:srgbClr val="000066"/>
                </a:solidFill>
                <a:latin typeface="Arial Black" pitchFamily="34" charset="0"/>
              </a:rPr>
              <a:t>,</a:t>
            </a:r>
          </a:p>
          <a:p>
            <a:r>
              <a:rPr lang="ru-RU" sz="3200" dirty="0" smtClean="0">
                <a:solidFill>
                  <a:srgbClr val="000066"/>
                </a:solidFill>
                <a:latin typeface="Arial Black" pitchFamily="34" charset="0"/>
              </a:rPr>
              <a:t/>
            </a:r>
            <a:br>
              <a:rPr lang="ru-RU" sz="3200" dirty="0" smtClean="0">
                <a:solidFill>
                  <a:srgbClr val="000066"/>
                </a:solidFill>
                <a:latin typeface="Arial Black" pitchFamily="34" charset="0"/>
              </a:rPr>
            </a:br>
            <a:r>
              <a:rPr lang="ru-RU" sz="3200" dirty="0">
                <a:solidFill>
                  <a:srgbClr val="000066"/>
                </a:solidFill>
                <a:latin typeface="Arial Black" pitchFamily="34" charset="0"/>
              </a:rPr>
              <a:t>Белой снежинкой летит в </a:t>
            </a:r>
            <a:r>
              <a:rPr lang="ru-RU" sz="3200" dirty="0" smtClean="0">
                <a:solidFill>
                  <a:srgbClr val="000066"/>
                </a:solidFill>
                <a:latin typeface="Arial Black" pitchFamily="34" charset="0"/>
              </a:rPr>
              <a:t>синеву</a:t>
            </a:r>
            <a:endParaRPr lang="ru-RU" sz="3200" dirty="0">
              <a:solidFill>
                <a:srgbClr val="000066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96136" y="764704"/>
            <a:ext cx="1440160" cy="504351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798662" y="1706458"/>
            <a:ext cx="1440160" cy="504351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156176" y="2708920"/>
            <a:ext cx="1872208" cy="504351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372200" y="3727775"/>
            <a:ext cx="1800200" cy="504351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843808" y="766953"/>
            <a:ext cx="1440160" cy="504351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125050" y="1706458"/>
            <a:ext cx="1582853" cy="504351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411760" y="2714570"/>
            <a:ext cx="2088232" cy="504351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835696" y="3733425"/>
            <a:ext cx="2664296" cy="504351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283968" y="764703"/>
            <a:ext cx="1512168" cy="504351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707902" y="1706458"/>
            <a:ext cx="2088233" cy="504351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489860" y="2708920"/>
            <a:ext cx="1666316" cy="504351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486742" y="3733425"/>
            <a:ext cx="1885457" cy="504351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4185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99592" y="201878"/>
            <a:ext cx="7570788" cy="7921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rgbClr val="000066"/>
                </a:solidFill>
                <a:latin typeface="Arial Black" pitchFamily="34" charset="0"/>
              </a:rPr>
              <a:t>Иван Андреевич Крылов</a:t>
            </a:r>
            <a:endParaRPr lang="ru-RU" dirty="0">
              <a:solidFill>
                <a:srgbClr val="000066"/>
              </a:solidFill>
              <a:latin typeface="Arial Black" pitchFamily="34" charset="0"/>
            </a:endParaRPr>
          </a:p>
        </p:txBody>
      </p:sp>
      <p:pic>
        <p:nvPicPr>
          <p:cNvPr id="3" name="Рисунок 2" descr="img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0000"/>
          <a:stretch/>
        </p:blipFill>
        <p:spPr bwMode="auto">
          <a:xfrm>
            <a:off x="2786336" y="1695451"/>
            <a:ext cx="3797300" cy="45902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6246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4" descr="62785113_289689281_tonnel.gif"/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2286000" cy="325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Текст 3"/>
          <p:cNvSpPr>
            <a:spLocks noGrp="1"/>
          </p:cNvSpPr>
          <p:nvPr/>
        </p:nvSpPr>
        <p:spPr bwMode="auto">
          <a:xfrm>
            <a:off x="3080875" y="476672"/>
            <a:ext cx="5832475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9144" indent="0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7225" indent="-24606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Georgia" pitchFamily="18" charset="0"/>
              <a:buNone/>
              <a:defRPr sz="12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2338" indent="-2190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None/>
              <a:defRPr sz="1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13" indent="-20002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None/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063" indent="-18256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None/>
              <a:defRPr sz="900" kern="1200">
                <a:solidFill>
                  <a:srgbClr val="A04DA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eaLnBrk="1" hangingPunct="1">
              <a:defRPr/>
            </a:pPr>
            <a:r>
              <a:rPr lang="ru-RU" sz="3200" dirty="0" smtClean="0"/>
              <a:t>   </a:t>
            </a:r>
            <a:r>
              <a:rPr lang="ru-RU" sz="2600" dirty="0" smtClean="0">
                <a:solidFill>
                  <a:srgbClr val="000066"/>
                </a:solidFill>
                <a:latin typeface="Arial Black" pitchFamily="34" charset="0"/>
              </a:rPr>
              <a:t>Родился 2 февраля 1769 года в семье армейского офицера.</a:t>
            </a:r>
          </a:p>
          <a:p>
            <a:pPr algn="just" eaLnBrk="1" hangingPunct="1">
              <a:defRPr/>
            </a:pPr>
            <a:r>
              <a:rPr lang="ru-RU" sz="2600" dirty="0" smtClean="0">
                <a:solidFill>
                  <a:srgbClr val="000066"/>
                </a:solidFill>
                <a:latin typeface="Arial Black" pitchFamily="34" charset="0"/>
              </a:rPr>
              <a:t>Семья была бедной и Ваня Крылов не смог получить в детстве хорошего образования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12452" y="5301208"/>
            <a:ext cx="851781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Clr>
                <a:prstClr val="black">
                  <a:shade val="95000"/>
                </a:prstClr>
              </a:buClr>
              <a:defRPr/>
            </a:pPr>
            <a:r>
              <a:rPr lang="ru-RU" sz="2600" dirty="0">
                <a:solidFill>
                  <a:srgbClr val="000066"/>
                </a:solidFill>
                <a:latin typeface="Arial Black" pitchFamily="34" charset="0"/>
              </a:rPr>
              <a:t>В свободное время мальчик читал книги из отцовского сундучка, восполняя тем самым недостаток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294917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12" y="35368"/>
            <a:ext cx="648487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accent3"/>
              </a:buClr>
              <a:defRPr/>
            </a:pPr>
            <a:r>
              <a:rPr lang="ru-RU" sz="2400" dirty="0">
                <a:solidFill>
                  <a:srgbClr val="000066"/>
                </a:solidFill>
                <a:latin typeface="Arial Black" pitchFamily="34" charset="0"/>
              </a:rPr>
              <a:t>Свою литературную деятельность Иван Андреевич начал как    драматург.     Писать басни он начал в 37 лет и подписывался          «НАВИ   ВОЛЫРК</a:t>
            </a:r>
            <a:r>
              <a:rPr lang="ru-RU" sz="2400" dirty="0" smtClean="0">
                <a:solidFill>
                  <a:srgbClr val="000066"/>
                </a:solidFill>
                <a:latin typeface="Arial Black" pitchFamily="34" charset="0"/>
              </a:rPr>
              <a:t>»</a:t>
            </a:r>
            <a:endParaRPr lang="ru-RU" sz="2400" dirty="0">
              <a:solidFill>
                <a:srgbClr val="000066"/>
              </a:solidFill>
              <a:latin typeface="Arial Black" pitchFamily="34" charset="0"/>
            </a:endParaRPr>
          </a:p>
        </p:txBody>
      </p:sp>
      <p:pic>
        <p:nvPicPr>
          <p:cNvPr id="3" name="Рисунок 2" descr="978535303859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08992" y="260648"/>
            <a:ext cx="2434028" cy="3140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 descr="1205478239_2b_krylov_vorona_i_lisic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079313">
            <a:off x="4831724" y="1706512"/>
            <a:ext cx="1673696" cy="261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Содержимое 4" descr="biograf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0319"/>
          <a:stretch/>
        </p:blipFill>
        <p:spPr bwMode="auto">
          <a:xfrm>
            <a:off x="133053" y="2339521"/>
            <a:ext cx="2998787" cy="438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131840" y="4433023"/>
            <a:ext cx="60121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" algn="just">
              <a:buClr>
                <a:schemeClr val="tx1">
                  <a:shade val="95000"/>
                </a:schemeClr>
              </a:buClr>
              <a:defRPr/>
            </a:pPr>
            <a:r>
              <a:rPr lang="ru-RU" sz="2400" dirty="0">
                <a:solidFill>
                  <a:srgbClr val="000066"/>
                </a:solidFill>
                <a:latin typeface="Arial Black" pitchFamily="34" charset="0"/>
              </a:rPr>
              <a:t>Прожил долгую жизнь, он умер на 76 году и написал более 200 басен.</a:t>
            </a:r>
          </a:p>
          <a:p>
            <a:pPr marL="137160" algn="just">
              <a:buClr>
                <a:schemeClr val="tx1">
                  <a:shade val="95000"/>
                </a:schemeClr>
              </a:buClr>
              <a:defRPr/>
            </a:pPr>
            <a:r>
              <a:rPr lang="ru-RU" sz="2400" dirty="0">
                <a:solidFill>
                  <a:srgbClr val="000066"/>
                </a:solidFill>
                <a:latin typeface="Arial Black" pitchFamily="34" charset="0"/>
              </a:rPr>
              <a:t>Популярность басен Крылова была огромна уже при жизни </a:t>
            </a:r>
            <a:r>
              <a:rPr lang="ru-RU" sz="2400" dirty="0" smtClean="0">
                <a:solidFill>
                  <a:srgbClr val="000066"/>
                </a:solidFill>
                <a:latin typeface="Arial Black" pitchFamily="34" charset="0"/>
              </a:rPr>
              <a:t>поэта</a:t>
            </a:r>
            <a:endParaRPr lang="ru-RU" sz="2400" dirty="0">
              <a:solidFill>
                <a:srgbClr val="000066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321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рылов Иван Андреевич.Дню рождения посвящается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0042" y="548680"/>
            <a:ext cx="3908208" cy="521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8645" y="1052736"/>
            <a:ext cx="475138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err="1">
                <a:solidFill>
                  <a:srgbClr val="000066"/>
                </a:solidFill>
                <a:latin typeface="Arial Black" pitchFamily="34" charset="0"/>
              </a:rPr>
              <a:t>Па́мятник</a:t>
            </a:r>
            <a:r>
              <a:rPr lang="ru-RU" b="1" dirty="0">
                <a:solidFill>
                  <a:srgbClr val="000066"/>
                </a:solidFill>
                <a:latin typeface="Arial Black" pitchFamily="34" charset="0"/>
              </a:rPr>
              <a:t> </a:t>
            </a:r>
            <a:r>
              <a:rPr lang="ru-RU" b="1" dirty="0" err="1">
                <a:solidFill>
                  <a:srgbClr val="000066"/>
                </a:solidFill>
                <a:latin typeface="Arial Black" pitchFamily="34" charset="0"/>
              </a:rPr>
              <a:t>Крыло́ву</a:t>
            </a:r>
            <a:r>
              <a:rPr lang="ru-RU" dirty="0">
                <a:solidFill>
                  <a:srgbClr val="000066"/>
                </a:solidFill>
                <a:latin typeface="Arial Black" pitchFamily="34" charset="0"/>
              </a:rPr>
              <a:t> был установлен в </a:t>
            </a:r>
            <a:r>
              <a:rPr lang="ru-RU" dirty="0" smtClean="0">
                <a:solidFill>
                  <a:srgbClr val="000066"/>
                </a:solidFill>
                <a:latin typeface="Arial Black" pitchFamily="34" charset="0"/>
              </a:rPr>
              <a:t>Санкт-Петербурге. Скульптор </a:t>
            </a:r>
            <a:r>
              <a:rPr lang="ru-RU" dirty="0" err="1" smtClean="0">
                <a:solidFill>
                  <a:srgbClr val="000066"/>
                </a:solidFill>
                <a:latin typeface="Arial Black" pitchFamily="34" charset="0"/>
              </a:rPr>
              <a:t>Клодт</a:t>
            </a:r>
            <a:r>
              <a:rPr lang="ru-RU" dirty="0" smtClean="0">
                <a:solidFill>
                  <a:srgbClr val="000066"/>
                </a:solidFill>
                <a:latin typeface="Arial Black" pitchFamily="34" charset="0"/>
              </a:rPr>
              <a:t> </a:t>
            </a:r>
            <a:r>
              <a:rPr lang="ru-RU" dirty="0">
                <a:solidFill>
                  <a:srgbClr val="000066"/>
                </a:solidFill>
                <a:latin typeface="Arial Black" pitchFamily="34" charset="0"/>
              </a:rPr>
              <a:t>установил бронзовую статую баснописца на гранитном пьедестале, украшенном бронзовыми изображениями лиц и </a:t>
            </a:r>
            <a:r>
              <a:rPr lang="ru-RU" dirty="0" smtClean="0">
                <a:solidFill>
                  <a:srgbClr val="000066"/>
                </a:solidFill>
                <a:latin typeface="Arial Black" pitchFamily="34" charset="0"/>
              </a:rPr>
              <a:t>животных — персонажей</a:t>
            </a:r>
            <a:r>
              <a:rPr lang="ru-RU" dirty="0">
                <a:solidFill>
                  <a:srgbClr val="000066"/>
                </a:solidFill>
                <a:latin typeface="Arial Black" pitchFamily="34" charset="0"/>
              </a:rPr>
              <a:t> </a:t>
            </a:r>
            <a:r>
              <a:rPr lang="ru-RU" dirty="0" smtClean="0">
                <a:solidFill>
                  <a:srgbClr val="000066"/>
                </a:solidFill>
                <a:latin typeface="Arial Black" pitchFamily="34" charset="0"/>
              </a:rPr>
              <a:t>басен</a:t>
            </a:r>
            <a:r>
              <a:rPr lang="ru-RU" dirty="0">
                <a:solidFill>
                  <a:srgbClr val="000066"/>
                </a:solidFill>
                <a:latin typeface="Arial Black" pitchFamily="34" charset="0"/>
              </a:rPr>
              <a:t> </a:t>
            </a:r>
            <a:r>
              <a:rPr lang="ru-RU" dirty="0" smtClean="0">
                <a:solidFill>
                  <a:srgbClr val="000066"/>
                </a:solidFill>
                <a:latin typeface="Arial Black" pitchFamily="34" charset="0"/>
              </a:rPr>
              <a:t>Крылова</a:t>
            </a:r>
            <a:endParaRPr lang="ru-RU" dirty="0">
              <a:solidFill>
                <a:srgbClr val="000066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325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537</Words>
  <Application>Microsoft Office PowerPoint</Application>
  <PresentationFormat>Экран (4:3)</PresentationFormat>
  <Paragraphs>99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Admin</cp:lastModifiedBy>
  <cp:revision>16</cp:revision>
  <dcterms:created xsi:type="dcterms:W3CDTF">2013-11-02T07:50:24Z</dcterms:created>
  <dcterms:modified xsi:type="dcterms:W3CDTF">2014-10-15T15:44:27Z</dcterms:modified>
</cp:coreProperties>
</file>